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1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00" y="-78"/>
      </p:cViewPr>
      <p:guideLst>
        <p:guide orient="horz" pos="285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8898" y="165049"/>
            <a:ext cx="10414203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852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" y="1524"/>
            <a:ext cx="12192000" cy="1167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4" y="1524"/>
            <a:ext cx="12192000" cy="1167765"/>
          </a:xfrm>
          <a:custGeom>
            <a:avLst/>
            <a:gdLst/>
            <a:ahLst/>
            <a:cxnLst/>
            <a:rect l="l" t="t" r="r" b="b"/>
            <a:pathLst>
              <a:path w="12192000" h="1167765">
                <a:moveTo>
                  <a:pt x="12192000" y="0"/>
                </a:moveTo>
                <a:lnTo>
                  <a:pt x="0" y="0"/>
                </a:lnTo>
                <a:lnTo>
                  <a:pt x="0" y="1007999"/>
                </a:lnTo>
                <a:lnTo>
                  <a:pt x="1996058" y="1007999"/>
                </a:lnTo>
                <a:lnTo>
                  <a:pt x="2377059" y="1160652"/>
                </a:lnTo>
                <a:lnTo>
                  <a:pt x="2385441" y="1162303"/>
                </a:lnTo>
                <a:lnTo>
                  <a:pt x="2398141" y="1164843"/>
                </a:lnTo>
                <a:lnTo>
                  <a:pt x="2410841" y="1167384"/>
                </a:lnTo>
                <a:lnTo>
                  <a:pt x="2421509" y="1167384"/>
                </a:lnTo>
                <a:lnTo>
                  <a:pt x="2434209" y="1167384"/>
                </a:lnTo>
                <a:lnTo>
                  <a:pt x="2444750" y="1164843"/>
                </a:lnTo>
                <a:lnTo>
                  <a:pt x="2457450" y="1162303"/>
                </a:lnTo>
                <a:lnTo>
                  <a:pt x="2465959" y="1160652"/>
                </a:lnTo>
                <a:lnTo>
                  <a:pt x="2846959" y="1007999"/>
                </a:lnTo>
                <a:lnTo>
                  <a:pt x="12192000" y="1007999"/>
                </a:lnTo>
                <a:lnTo>
                  <a:pt x="12192000" y="0"/>
                </a:lnTo>
                <a:close/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2543" y="0"/>
            <a:ext cx="6849618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852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8898" y="165049"/>
            <a:ext cx="10414203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1320" y="2746375"/>
            <a:ext cx="9967595" cy="2980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urceforge.net/projects/cunit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5212080"/>
            <a:chOff x="-3047" y="0"/>
            <a:chExt cx="12201525" cy="5212080"/>
          </a:xfrm>
        </p:grpSpPr>
        <p:sp>
          <p:nvSpPr>
            <p:cNvPr id="3" name="object 3"/>
            <p:cNvSpPr/>
            <p:nvPr/>
          </p:nvSpPr>
          <p:spPr>
            <a:xfrm>
              <a:off x="1524" y="0"/>
              <a:ext cx="12192000" cy="5202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0"/>
              <a:ext cx="12192000" cy="5203190"/>
            </a:xfrm>
            <a:custGeom>
              <a:avLst/>
              <a:gdLst/>
              <a:ahLst/>
              <a:cxnLst/>
              <a:rect l="l" t="t" r="r" b="b"/>
              <a:pathLst>
                <a:path w="12192000" h="5203190">
                  <a:moveTo>
                    <a:pt x="12192000" y="0"/>
                  </a:moveTo>
                  <a:lnTo>
                    <a:pt x="0" y="0"/>
                  </a:lnTo>
                  <a:lnTo>
                    <a:pt x="0" y="4904486"/>
                  </a:lnTo>
                  <a:lnTo>
                    <a:pt x="1996058" y="4904486"/>
                  </a:lnTo>
                  <a:lnTo>
                    <a:pt x="2377059" y="5190236"/>
                  </a:lnTo>
                  <a:lnTo>
                    <a:pt x="2385441" y="5193411"/>
                  </a:lnTo>
                  <a:lnTo>
                    <a:pt x="2398141" y="5198237"/>
                  </a:lnTo>
                  <a:lnTo>
                    <a:pt x="2410841" y="5202936"/>
                  </a:lnTo>
                  <a:lnTo>
                    <a:pt x="2421509" y="5202936"/>
                  </a:lnTo>
                  <a:lnTo>
                    <a:pt x="2434209" y="5202936"/>
                  </a:lnTo>
                  <a:lnTo>
                    <a:pt x="2444750" y="5198237"/>
                  </a:lnTo>
                  <a:lnTo>
                    <a:pt x="2457450" y="5193411"/>
                  </a:lnTo>
                  <a:lnTo>
                    <a:pt x="2465959" y="5190236"/>
                  </a:lnTo>
                  <a:lnTo>
                    <a:pt x="2846959" y="4904486"/>
                  </a:lnTo>
                  <a:lnTo>
                    <a:pt x="12192000" y="4904486"/>
                  </a:lnTo>
                  <a:lnTo>
                    <a:pt x="12192000" y="0"/>
                  </a:lnTo>
                  <a:close/>
                </a:path>
              </a:pathLst>
            </a:custGeom>
            <a:ln w="9143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5864" y="1920239"/>
              <a:ext cx="9848850" cy="27805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2155901"/>
            <a:ext cx="89503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Programming </a:t>
            </a:r>
            <a:r>
              <a:rPr sz="5400" dirty="0"/>
              <a:t>for</a:t>
            </a:r>
            <a:r>
              <a:rPr sz="5400" spc="-30" dirty="0"/>
              <a:t> </a:t>
            </a:r>
            <a:r>
              <a:rPr sz="5400" dirty="0"/>
              <a:t>Engineers</a:t>
            </a:r>
            <a:endParaRPr sz="5400"/>
          </a:p>
        </p:txBody>
      </p:sp>
      <p:sp>
        <p:nvSpPr>
          <p:cNvPr id="7" name="object 7"/>
          <p:cNvSpPr txBox="1"/>
          <p:nvPr/>
        </p:nvSpPr>
        <p:spPr>
          <a:xfrm>
            <a:off x="888898" y="3805504"/>
            <a:ext cx="2449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DFDFD"/>
                </a:solidFill>
                <a:latin typeface="Gothic Uralic"/>
                <a:cs typeface="Gothic Uralic"/>
              </a:rPr>
              <a:t>Lab </a:t>
            </a:r>
            <a:r>
              <a:rPr sz="3600" b="1" spc="-5" dirty="0">
                <a:solidFill>
                  <a:srgbClr val="FDFDFD"/>
                </a:solidFill>
                <a:latin typeface="Gothic Uralic"/>
                <a:cs typeface="Gothic Uralic"/>
              </a:rPr>
              <a:t>class</a:t>
            </a:r>
            <a:r>
              <a:rPr sz="3600" b="1" spc="-8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3600" b="1" dirty="0">
                <a:solidFill>
                  <a:srgbClr val="FDFDFD"/>
                </a:solidFill>
                <a:latin typeface="Gothic Uralic"/>
                <a:cs typeface="Gothic Uralic"/>
              </a:rPr>
              <a:t>3</a:t>
            </a:r>
            <a:endParaRPr sz="36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6800" y="19050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3294" y="5232019"/>
            <a:ext cx="1304290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1163955" algn="l"/>
              </a:tabLst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i++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;	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4</a:t>
            </a:r>
            <a:endParaRPr sz="2700" baseline="-5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3294" y="4011879"/>
            <a:ext cx="3362325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 0;</a:t>
            </a:r>
            <a:r>
              <a:rPr sz="1600" spc="-6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82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=</a:t>
            </a:r>
            <a:r>
              <a:rPr sz="16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ts val="2040"/>
              </a:lnSpc>
            </a:pPr>
            <a:r>
              <a:rPr sz="2400" spc="-7" baseline="2000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2400" baseline="2000" dirty="0">
                <a:latin typeface="Courier New" panose="02070309020205020404"/>
                <a:cs typeface="Courier New" panose="02070309020205020404"/>
              </a:rPr>
              <a:t>i &lt; k )</a:t>
            </a:r>
            <a:r>
              <a:rPr sz="2400" spc="-847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ts val="1775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74980" algn="ctr">
              <a:lnSpc>
                <a:spcPts val="206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printf("Turn %d",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i);</a:t>
            </a:r>
            <a:r>
              <a:rPr sz="1600" b="1" spc="3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endParaRPr sz="2700" baseline="-50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6832" y="6223203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11879"/>
            <a:ext cx="1904364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 0;</a:t>
            </a:r>
            <a:r>
              <a:rPr sz="1600" spc="-6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82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=</a:t>
            </a:r>
            <a:r>
              <a:rPr sz="16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ts val="2040"/>
              </a:lnSpc>
            </a:pPr>
            <a:r>
              <a:rPr sz="2400" spc="-7" baseline="2000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2400" b="1" baseline="2000" dirty="0">
                <a:latin typeface="Courier New" panose="02070309020205020404"/>
                <a:cs typeface="Courier New" panose="02070309020205020404"/>
              </a:rPr>
              <a:t>i &lt; k </a:t>
            </a:r>
            <a:r>
              <a:rPr sz="2400" baseline="20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914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ts val="1875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66800" y="18288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8925" y="4504766"/>
            <a:ext cx="694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5</a:t>
            </a:r>
            <a:r>
              <a:rPr sz="1800" spc="370" dirty="0">
                <a:solidFill>
                  <a:srgbClr val="006FC0"/>
                </a:solidFill>
                <a:latin typeface="Gothic Uralic"/>
                <a:cs typeface="Gothic Uralic"/>
              </a:rPr>
              <a:t> </a:t>
            </a:r>
            <a:r>
              <a:rPr sz="2700" spc="-7" baseline="2000" dirty="0">
                <a:solidFill>
                  <a:srgbClr val="C00000"/>
                </a:solidFill>
                <a:latin typeface="Gothic Uralic"/>
                <a:cs typeface="Gothic Uralic"/>
              </a:rPr>
              <a:t>true</a:t>
            </a:r>
            <a:endParaRPr sz="2700" baseline="20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486" y="4643754"/>
            <a:ext cx="203835" cy="278765"/>
          </a:xfrm>
          <a:custGeom>
            <a:avLst/>
            <a:gdLst/>
            <a:ahLst/>
            <a:cxnLst/>
            <a:rect l="l" t="t" r="r" b="b"/>
            <a:pathLst>
              <a:path w="203835" h="278764">
                <a:moveTo>
                  <a:pt x="64715" y="249886"/>
                </a:moveTo>
                <a:lnTo>
                  <a:pt x="55752" y="255778"/>
                </a:lnTo>
                <a:lnTo>
                  <a:pt x="31368" y="269621"/>
                </a:lnTo>
                <a:lnTo>
                  <a:pt x="28193" y="271145"/>
                </a:lnTo>
                <a:lnTo>
                  <a:pt x="25135" y="272705"/>
                </a:lnTo>
                <a:lnTo>
                  <a:pt x="109727" y="278384"/>
                </a:lnTo>
                <a:lnTo>
                  <a:pt x="116712" y="278765"/>
                </a:lnTo>
                <a:lnTo>
                  <a:pt x="122809" y="273431"/>
                </a:lnTo>
                <a:lnTo>
                  <a:pt x="123289" y="266827"/>
                </a:lnTo>
                <a:lnTo>
                  <a:pt x="123698" y="259461"/>
                </a:lnTo>
                <a:lnTo>
                  <a:pt x="118490" y="253492"/>
                </a:lnTo>
                <a:lnTo>
                  <a:pt x="64715" y="249886"/>
                </a:lnTo>
                <a:close/>
              </a:path>
              <a:path w="203835" h="278764">
                <a:moveTo>
                  <a:pt x="15107" y="272032"/>
                </a:moveTo>
                <a:lnTo>
                  <a:pt x="21971" y="274320"/>
                </a:lnTo>
                <a:lnTo>
                  <a:pt x="25135" y="272705"/>
                </a:lnTo>
                <a:lnTo>
                  <a:pt x="15107" y="272032"/>
                </a:lnTo>
                <a:close/>
              </a:path>
              <a:path w="203835" h="278764">
                <a:moveTo>
                  <a:pt x="63826" y="220043"/>
                </a:moveTo>
                <a:lnTo>
                  <a:pt x="63246" y="220472"/>
                </a:lnTo>
                <a:lnTo>
                  <a:pt x="41783" y="234569"/>
                </a:lnTo>
                <a:lnTo>
                  <a:pt x="18796" y="247523"/>
                </a:lnTo>
                <a:lnTo>
                  <a:pt x="16890" y="248412"/>
                </a:lnTo>
                <a:lnTo>
                  <a:pt x="13794" y="249991"/>
                </a:lnTo>
                <a:lnTo>
                  <a:pt x="8519" y="258032"/>
                </a:lnTo>
                <a:lnTo>
                  <a:pt x="8127" y="259207"/>
                </a:lnTo>
                <a:lnTo>
                  <a:pt x="11175" y="265557"/>
                </a:lnTo>
                <a:lnTo>
                  <a:pt x="14350" y="271780"/>
                </a:lnTo>
                <a:lnTo>
                  <a:pt x="15107" y="272032"/>
                </a:lnTo>
                <a:lnTo>
                  <a:pt x="25135" y="272705"/>
                </a:lnTo>
                <a:lnTo>
                  <a:pt x="28193" y="271145"/>
                </a:lnTo>
                <a:lnTo>
                  <a:pt x="31368" y="269621"/>
                </a:lnTo>
                <a:lnTo>
                  <a:pt x="36290" y="266827"/>
                </a:lnTo>
                <a:lnTo>
                  <a:pt x="33147" y="266827"/>
                </a:lnTo>
                <a:lnTo>
                  <a:pt x="23367" y="247142"/>
                </a:lnTo>
                <a:lnTo>
                  <a:pt x="46055" y="247142"/>
                </a:lnTo>
                <a:lnTo>
                  <a:pt x="63826" y="220043"/>
                </a:lnTo>
                <a:close/>
              </a:path>
              <a:path w="203835" h="278764">
                <a:moveTo>
                  <a:pt x="8519" y="258032"/>
                </a:moveTo>
                <a:lnTo>
                  <a:pt x="0" y="271018"/>
                </a:lnTo>
                <a:lnTo>
                  <a:pt x="15107" y="272032"/>
                </a:lnTo>
                <a:lnTo>
                  <a:pt x="14350" y="271780"/>
                </a:lnTo>
                <a:lnTo>
                  <a:pt x="11175" y="265557"/>
                </a:lnTo>
                <a:lnTo>
                  <a:pt x="8127" y="259207"/>
                </a:lnTo>
                <a:lnTo>
                  <a:pt x="8519" y="258032"/>
                </a:lnTo>
                <a:close/>
              </a:path>
              <a:path w="203835" h="278764">
                <a:moveTo>
                  <a:pt x="23367" y="247142"/>
                </a:moveTo>
                <a:lnTo>
                  <a:pt x="33147" y="266827"/>
                </a:lnTo>
                <a:lnTo>
                  <a:pt x="45109" y="248585"/>
                </a:lnTo>
                <a:lnTo>
                  <a:pt x="23367" y="247142"/>
                </a:lnTo>
                <a:close/>
              </a:path>
              <a:path w="203835" h="278764">
                <a:moveTo>
                  <a:pt x="45109" y="248585"/>
                </a:moveTo>
                <a:lnTo>
                  <a:pt x="33147" y="266827"/>
                </a:lnTo>
                <a:lnTo>
                  <a:pt x="36290" y="266827"/>
                </a:lnTo>
                <a:lnTo>
                  <a:pt x="55752" y="255778"/>
                </a:lnTo>
                <a:lnTo>
                  <a:pt x="64715" y="249886"/>
                </a:lnTo>
                <a:lnTo>
                  <a:pt x="45109" y="248585"/>
                </a:lnTo>
                <a:close/>
              </a:path>
              <a:path w="203835" h="278764">
                <a:moveTo>
                  <a:pt x="13794" y="249991"/>
                </a:moveTo>
                <a:lnTo>
                  <a:pt x="10667" y="251587"/>
                </a:lnTo>
                <a:lnTo>
                  <a:pt x="8519" y="258032"/>
                </a:lnTo>
                <a:lnTo>
                  <a:pt x="13794" y="249991"/>
                </a:lnTo>
                <a:close/>
              </a:path>
              <a:path w="203835" h="278764">
                <a:moveTo>
                  <a:pt x="72009" y="171577"/>
                </a:moveTo>
                <a:lnTo>
                  <a:pt x="64135" y="173228"/>
                </a:lnTo>
                <a:lnTo>
                  <a:pt x="13794" y="249991"/>
                </a:lnTo>
                <a:lnTo>
                  <a:pt x="16890" y="248412"/>
                </a:lnTo>
                <a:lnTo>
                  <a:pt x="18796" y="247523"/>
                </a:lnTo>
                <a:lnTo>
                  <a:pt x="41783" y="234569"/>
                </a:lnTo>
                <a:lnTo>
                  <a:pt x="63246" y="220472"/>
                </a:lnTo>
                <a:lnTo>
                  <a:pt x="63826" y="220043"/>
                </a:lnTo>
                <a:lnTo>
                  <a:pt x="81534" y="193040"/>
                </a:lnTo>
                <a:lnTo>
                  <a:pt x="85471" y="187198"/>
                </a:lnTo>
                <a:lnTo>
                  <a:pt x="83820" y="179324"/>
                </a:lnTo>
                <a:lnTo>
                  <a:pt x="72009" y="171577"/>
                </a:lnTo>
                <a:close/>
              </a:path>
              <a:path w="203835" h="278764">
                <a:moveTo>
                  <a:pt x="184276" y="0"/>
                </a:moveTo>
                <a:lnTo>
                  <a:pt x="177800" y="2540"/>
                </a:lnTo>
                <a:lnTo>
                  <a:pt x="171323" y="5207"/>
                </a:lnTo>
                <a:lnTo>
                  <a:pt x="168148" y="12573"/>
                </a:lnTo>
                <a:lnTo>
                  <a:pt x="173862" y="26670"/>
                </a:lnTo>
                <a:lnTo>
                  <a:pt x="175895" y="33274"/>
                </a:lnTo>
                <a:lnTo>
                  <a:pt x="177291" y="40132"/>
                </a:lnTo>
                <a:lnTo>
                  <a:pt x="178180" y="46990"/>
                </a:lnTo>
                <a:lnTo>
                  <a:pt x="178390" y="52959"/>
                </a:lnTo>
                <a:lnTo>
                  <a:pt x="178308" y="61595"/>
                </a:lnTo>
                <a:lnTo>
                  <a:pt x="168783" y="100457"/>
                </a:lnTo>
                <a:lnTo>
                  <a:pt x="145668" y="141605"/>
                </a:lnTo>
                <a:lnTo>
                  <a:pt x="118110" y="174371"/>
                </a:lnTo>
                <a:lnTo>
                  <a:pt x="83185" y="205740"/>
                </a:lnTo>
                <a:lnTo>
                  <a:pt x="63826" y="220043"/>
                </a:lnTo>
                <a:lnTo>
                  <a:pt x="45109" y="248585"/>
                </a:lnTo>
                <a:lnTo>
                  <a:pt x="99567" y="225171"/>
                </a:lnTo>
                <a:lnTo>
                  <a:pt x="136905" y="191389"/>
                </a:lnTo>
                <a:lnTo>
                  <a:pt x="166877" y="155448"/>
                </a:lnTo>
                <a:lnTo>
                  <a:pt x="188467" y="118618"/>
                </a:lnTo>
                <a:lnTo>
                  <a:pt x="201040" y="81026"/>
                </a:lnTo>
                <a:lnTo>
                  <a:pt x="203835" y="52959"/>
                </a:lnTo>
                <a:lnTo>
                  <a:pt x="203326" y="43815"/>
                </a:lnTo>
                <a:lnTo>
                  <a:pt x="191642" y="3048"/>
                </a:lnTo>
                <a:lnTo>
                  <a:pt x="184276" y="0"/>
                </a:lnTo>
                <a:close/>
              </a:path>
              <a:path w="203835" h="278764">
                <a:moveTo>
                  <a:pt x="46055" y="247142"/>
                </a:moveTo>
                <a:lnTo>
                  <a:pt x="23367" y="247142"/>
                </a:lnTo>
                <a:lnTo>
                  <a:pt x="45109" y="248585"/>
                </a:lnTo>
                <a:lnTo>
                  <a:pt x="46055" y="24714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63294" y="4987493"/>
            <a:ext cx="4453255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04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i);</a:t>
            </a:r>
            <a:r>
              <a:rPr sz="1600" spc="3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endParaRPr sz="2700" baseline="-5000">
              <a:latin typeface="Gothic Uralic"/>
              <a:cs typeface="Gothic Uralic"/>
            </a:endParaRPr>
          </a:p>
          <a:p>
            <a:pPr marL="487680">
              <a:lnSpc>
                <a:spcPts val="2020"/>
              </a:lnSpc>
              <a:tabLst>
                <a:tab pos="1163955" algn="l"/>
              </a:tabLst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i++;	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4</a:t>
            </a:r>
            <a:endParaRPr sz="2700" baseline="-5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11879"/>
            <a:ext cx="1904364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 0;</a:t>
            </a:r>
            <a:r>
              <a:rPr sz="1600" spc="-6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82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=</a:t>
            </a:r>
            <a:r>
              <a:rPr sz="16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ts val="2040"/>
              </a:lnSpc>
            </a:pPr>
            <a:r>
              <a:rPr sz="2400" spc="-7" baseline="2000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2400" baseline="2000" dirty="0">
                <a:latin typeface="Courier New" panose="02070309020205020404"/>
                <a:cs typeface="Courier New" panose="02070309020205020404"/>
              </a:rPr>
              <a:t>i &lt; k )</a:t>
            </a:r>
            <a:r>
              <a:rPr sz="2400" spc="-922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ts val="1875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8925" y="450507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5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0600" y="18288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3294" y="4987493"/>
            <a:ext cx="4453255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040"/>
              </a:lnSpc>
              <a:spcBef>
                <a:spcPts val="10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printf("Turn %d",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i); 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r>
              <a:rPr sz="2700" spc="60" baseline="-5000" dirty="0">
                <a:solidFill>
                  <a:srgbClr val="006FC0"/>
                </a:solidFill>
                <a:latin typeface="Gothic Uralic"/>
                <a:cs typeface="Gothic Uralic"/>
              </a:rPr>
              <a:t> 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6</a:t>
            </a:r>
            <a:endParaRPr sz="2700" baseline="-5000">
              <a:latin typeface="Gothic Uralic"/>
              <a:cs typeface="Gothic Uralic"/>
            </a:endParaRPr>
          </a:p>
          <a:p>
            <a:pPr marL="487680">
              <a:lnSpc>
                <a:spcPts val="2020"/>
              </a:lnSpc>
              <a:tabLst>
                <a:tab pos="1163955" algn="l"/>
                <a:tab pos="1428750" algn="l"/>
              </a:tabLst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i++;	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4	7</a:t>
            </a:r>
            <a:endParaRPr sz="2700" baseline="-5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51354" y="5011877"/>
            <a:ext cx="25806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5500217"/>
            <a:ext cx="1352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3294" y="4011879"/>
            <a:ext cx="1904364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 0;</a:t>
            </a:r>
            <a:r>
              <a:rPr sz="1600" spc="-6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82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=</a:t>
            </a:r>
            <a:r>
              <a:rPr sz="16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ts val="2040"/>
              </a:lnSpc>
            </a:pPr>
            <a:r>
              <a:rPr sz="2400" spc="-7" baseline="2000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2400" b="1" baseline="2000" dirty="0">
                <a:latin typeface="Courier New" panose="02070309020205020404"/>
                <a:cs typeface="Courier New" panose="02070309020205020404"/>
              </a:rPr>
              <a:t>i &lt; k </a:t>
            </a:r>
            <a:r>
              <a:rPr sz="2400" baseline="20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914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ts val="1875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8925" y="450507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5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1354" y="5232019"/>
            <a:ext cx="1080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5640" algn="l"/>
                <a:tab pos="940435" algn="l"/>
              </a:tabLst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i++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;	</a:t>
            </a: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4	7</a:t>
            </a:r>
            <a:endParaRPr sz="2700" baseline="-5000">
              <a:latin typeface="Gothic Uralic"/>
              <a:cs typeface="Gothic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66800" y="18288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3848" y="4510785"/>
            <a:ext cx="75565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8</a:t>
            </a:r>
            <a:r>
              <a:rPr sz="1800" spc="240" dirty="0">
                <a:solidFill>
                  <a:srgbClr val="006FC0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false</a:t>
            </a:r>
            <a:endParaRPr sz="1800">
              <a:latin typeface="Gothic Uralic"/>
              <a:cs typeface="Gothic Uralic"/>
            </a:endParaRPr>
          </a:p>
          <a:p>
            <a:pPr marL="52070">
              <a:lnSpc>
                <a:spcPct val="100000"/>
              </a:lnSpc>
              <a:spcBef>
                <a:spcPts val="1725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r>
              <a:rPr sz="1800" spc="185" dirty="0">
                <a:solidFill>
                  <a:srgbClr val="006FC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6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76290" y="4714747"/>
            <a:ext cx="236220" cy="1047115"/>
          </a:xfrm>
          <a:custGeom>
            <a:avLst/>
            <a:gdLst/>
            <a:ahLst/>
            <a:cxnLst/>
            <a:rect l="l" t="t" r="r" b="b"/>
            <a:pathLst>
              <a:path w="236220" h="1047114">
                <a:moveTo>
                  <a:pt x="1894" y="1031922"/>
                </a:moveTo>
                <a:lnTo>
                  <a:pt x="2032" y="1046784"/>
                </a:lnTo>
                <a:lnTo>
                  <a:pt x="14789" y="1039406"/>
                </a:lnTo>
                <a:lnTo>
                  <a:pt x="14224" y="1039406"/>
                </a:lnTo>
                <a:lnTo>
                  <a:pt x="2032" y="1032446"/>
                </a:lnTo>
                <a:lnTo>
                  <a:pt x="1894" y="1031922"/>
                </a:lnTo>
                <a:close/>
              </a:path>
              <a:path w="236220" h="1047114">
                <a:moveTo>
                  <a:pt x="26761" y="976554"/>
                </a:moveTo>
                <a:lnTo>
                  <a:pt x="14605" y="999172"/>
                </a:lnTo>
                <a:lnTo>
                  <a:pt x="3429" y="1018603"/>
                </a:lnTo>
                <a:lnTo>
                  <a:pt x="1798" y="1021496"/>
                </a:lnTo>
                <a:lnTo>
                  <a:pt x="1894" y="1031922"/>
                </a:lnTo>
                <a:lnTo>
                  <a:pt x="2032" y="1032446"/>
                </a:lnTo>
                <a:lnTo>
                  <a:pt x="14224" y="1039406"/>
                </a:lnTo>
                <a:lnTo>
                  <a:pt x="15298" y="1039112"/>
                </a:lnTo>
                <a:lnTo>
                  <a:pt x="23760" y="1034217"/>
                </a:lnTo>
                <a:lnTo>
                  <a:pt x="25526" y="1031189"/>
                </a:lnTo>
                <a:lnTo>
                  <a:pt x="29160" y="1024775"/>
                </a:lnTo>
                <a:lnTo>
                  <a:pt x="27178" y="1024775"/>
                </a:lnTo>
                <a:lnTo>
                  <a:pt x="8128" y="1013904"/>
                </a:lnTo>
                <a:lnTo>
                  <a:pt x="26989" y="1002998"/>
                </a:lnTo>
                <a:lnTo>
                  <a:pt x="26761" y="976554"/>
                </a:lnTo>
                <a:close/>
              </a:path>
              <a:path w="236220" h="1047114">
                <a:moveTo>
                  <a:pt x="15298" y="1039112"/>
                </a:moveTo>
                <a:lnTo>
                  <a:pt x="14224" y="1039406"/>
                </a:lnTo>
                <a:lnTo>
                  <a:pt x="14789" y="1039406"/>
                </a:lnTo>
                <a:lnTo>
                  <a:pt x="15298" y="1039112"/>
                </a:lnTo>
                <a:close/>
              </a:path>
              <a:path w="236220" h="1047114">
                <a:moveTo>
                  <a:pt x="23760" y="1034217"/>
                </a:moveTo>
                <a:lnTo>
                  <a:pt x="15298" y="1039112"/>
                </a:lnTo>
                <a:lnTo>
                  <a:pt x="21971" y="1037285"/>
                </a:lnTo>
                <a:lnTo>
                  <a:pt x="23760" y="1034217"/>
                </a:lnTo>
                <a:close/>
              </a:path>
              <a:path w="236220" h="1047114">
                <a:moveTo>
                  <a:pt x="90550" y="966266"/>
                </a:moveTo>
                <a:lnTo>
                  <a:pt x="47842" y="990941"/>
                </a:lnTo>
                <a:lnTo>
                  <a:pt x="36830" y="1011237"/>
                </a:lnTo>
                <a:lnTo>
                  <a:pt x="25526" y="1031189"/>
                </a:lnTo>
                <a:lnTo>
                  <a:pt x="23760" y="1034217"/>
                </a:lnTo>
                <a:lnTo>
                  <a:pt x="103250" y="988263"/>
                </a:lnTo>
                <a:lnTo>
                  <a:pt x="105410" y="980490"/>
                </a:lnTo>
                <a:lnTo>
                  <a:pt x="98298" y="968349"/>
                </a:lnTo>
                <a:lnTo>
                  <a:pt x="90550" y="966266"/>
                </a:lnTo>
                <a:close/>
              </a:path>
              <a:path w="236220" h="1047114">
                <a:moveTo>
                  <a:pt x="1798" y="1021496"/>
                </a:moveTo>
                <a:lnTo>
                  <a:pt x="0" y="1024686"/>
                </a:lnTo>
                <a:lnTo>
                  <a:pt x="1894" y="1031922"/>
                </a:lnTo>
                <a:lnTo>
                  <a:pt x="1798" y="1021496"/>
                </a:lnTo>
                <a:close/>
              </a:path>
              <a:path w="236220" h="1047114">
                <a:moveTo>
                  <a:pt x="26989" y="1002998"/>
                </a:moveTo>
                <a:lnTo>
                  <a:pt x="8128" y="1013904"/>
                </a:lnTo>
                <a:lnTo>
                  <a:pt x="27178" y="1024775"/>
                </a:lnTo>
                <a:lnTo>
                  <a:pt x="26989" y="1002998"/>
                </a:lnTo>
                <a:close/>
              </a:path>
              <a:path w="236220" h="1047114">
                <a:moveTo>
                  <a:pt x="47842" y="990941"/>
                </a:moveTo>
                <a:lnTo>
                  <a:pt x="26989" y="1002998"/>
                </a:lnTo>
                <a:lnTo>
                  <a:pt x="27178" y="1024775"/>
                </a:lnTo>
                <a:lnTo>
                  <a:pt x="29160" y="1024775"/>
                </a:lnTo>
                <a:lnTo>
                  <a:pt x="36830" y="1011237"/>
                </a:lnTo>
                <a:lnTo>
                  <a:pt x="47842" y="990941"/>
                </a:lnTo>
                <a:close/>
              </a:path>
              <a:path w="236220" h="1047114">
                <a:moveTo>
                  <a:pt x="20574" y="923924"/>
                </a:moveTo>
                <a:lnTo>
                  <a:pt x="6476" y="924051"/>
                </a:lnTo>
                <a:lnTo>
                  <a:pt x="1123" y="929551"/>
                </a:lnTo>
                <a:lnTo>
                  <a:pt x="1016" y="936802"/>
                </a:lnTo>
                <a:lnTo>
                  <a:pt x="1798" y="1021496"/>
                </a:lnTo>
                <a:lnTo>
                  <a:pt x="3429" y="1018603"/>
                </a:lnTo>
                <a:lnTo>
                  <a:pt x="14605" y="999172"/>
                </a:lnTo>
                <a:lnTo>
                  <a:pt x="26761" y="976554"/>
                </a:lnTo>
                <a:lnTo>
                  <a:pt x="26418" y="936802"/>
                </a:lnTo>
                <a:lnTo>
                  <a:pt x="26288" y="929551"/>
                </a:lnTo>
                <a:lnTo>
                  <a:pt x="20574" y="923924"/>
                </a:lnTo>
                <a:close/>
              </a:path>
              <a:path w="236220" h="1047114">
                <a:moveTo>
                  <a:pt x="83058" y="0"/>
                </a:moveTo>
                <a:lnTo>
                  <a:pt x="75057" y="1524"/>
                </a:lnTo>
                <a:lnTo>
                  <a:pt x="71247" y="7365"/>
                </a:lnTo>
                <a:lnTo>
                  <a:pt x="67310" y="13207"/>
                </a:lnTo>
                <a:lnTo>
                  <a:pt x="68961" y="21081"/>
                </a:lnTo>
                <a:lnTo>
                  <a:pt x="74803" y="25018"/>
                </a:lnTo>
                <a:lnTo>
                  <a:pt x="94361" y="37972"/>
                </a:lnTo>
                <a:lnTo>
                  <a:pt x="111379" y="51943"/>
                </a:lnTo>
                <a:lnTo>
                  <a:pt x="141478" y="85343"/>
                </a:lnTo>
                <a:lnTo>
                  <a:pt x="166116" y="125349"/>
                </a:lnTo>
                <a:lnTo>
                  <a:pt x="185420" y="171703"/>
                </a:lnTo>
                <a:lnTo>
                  <a:pt x="199389" y="224154"/>
                </a:lnTo>
                <a:lnTo>
                  <a:pt x="207772" y="281813"/>
                </a:lnTo>
                <a:lnTo>
                  <a:pt x="210820" y="344550"/>
                </a:lnTo>
                <a:lnTo>
                  <a:pt x="210036" y="378078"/>
                </a:lnTo>
                <a:lnTo>
                  <a:pt x="204850" y="446658"/>
                </a:lnTo>
                <a:lnTo>
                  <a:pt x="193929" y="519302"/>
                </a:lnTo>
                <a:lnTo>
                  <a:pt x="186436" y="556767"/>
                </a:lnTo>
                <a:lnTo>
                  <a:pt x="177546" y="594867"/>
                </a:lnTo>
                <a:lnTo>
                  <a:pt x="167259" y="633602"/>
                </a:lnTo>
                <a:lnTo>
                  <a:pt x="155701" y="672972"/>
                </a:lnTo>
                <a:lnTo>
                  <a:pt x="142748" y="712723"/>
                </a:lnTo>
                <a:lnTo>
                  <a:pt x="128397" y="752855"/>
                </a:lnTo>
                <a:lnTo>
                  <a:pt x="112775" y="793495"/>
                </a:lnTo>
                <a:lnTo>
                  <a:pt x="95758" y="834263"/>
                </a:lnTo>
                <a:lnTo>
                  <a:pt x="77597" y="875360"/>
                </a:lnTo>
                <a:lnTo>
                  <a:pt x="57912" y="916584"/>
                </a:lnTo>
                <a:lnTo>
                  <a:pt x="36830" y="957821"/>
                </a:lnTo>
                <a:lnTo>
                  <a:pt x="26761" y="976554"/>
                </a:lnTo>
                <a:lnTo>
                  <a:pt x="26989" y="1002998"/>
                </a:lnTo>
                <a:lnTo>
                  <a:pt x="59562" y="969340"/>
                </a:lnTo>
                <a:lnTo>
                  <a:pt x="80772" y="927519"/>
                </a:lnTo>
                <a:lnTo>
                  <a:pt x="100711" y="885685"/>
                </a:lnTo>
                <a:lnTo>
                  <a:pt x="119253" y="844041"/>
                </a:lnTo>
                <a:lnTo>
                  <a:pt x="136525" y="802639"/>
                </a:lnTo>
                <a:lnTo>
                  <a:pt x="152400" y="761491"/>
                </a:lnTo>
                <a:lnTo>
                  <a:pt x="167005" y="720470"/>
                </a:lnTo>
                <a:lnTo>
                  <a:pt x="180086" y="680085"/>
                </a:lnTo>
                <a:lnTo>
                  <a:pt x="191770" y="640079"/>
                </a:lnTo>
                <a:lnTo>
                  <a:pt x="202311" y="600582"/>
                </a:lnTo>
                <a:lnTo>
                  <a:pt x="211328" y="561720"/>
                </a:lnTo>
                <a:lnTo>
                  <a:pt x="218948" y="523366"/>
                </a:lnTo>
                <a:lnTo>
                  <a:pt x="230124" y="449071"/>
                </a:lnTo>
                <a:lnTo>
                  <a:pt x="235458" y="378078"/>
                </a:lnTo>
                <a:lnTo>
                  <a:pt x="236093" y="343915"/>
                </a:lnTo>
                <a:lnTo>
                  <a:pt x="235204" y="310895"/>
                </a:lnTo>
                <a:lnTo>
                  <a:pt x="229362" y="248031"/>
                </a:lnTo>
                <a:lnTo>
                  <a:pt x="217424" y="189864"/>
                </a:lnTo>
                <a:lnTo>
                  <a:pt x="199517" y="137032"/>
                </a:lnTo>
                <a:lnTo>
                  <a:pt x="175513" y="90169"/>
                </a:lnTo>
                <a:lnTo>
                  <a:pt x="145034" y="49783"/>
                </a:lnTo>
                <a:lnTo>
                  <a:pt x="108331" y="16763"/>
                </a:lnTo>
                <a:lnTo>
                  <a:pt x="88900" y="3809"/>
                </a:lnTo>
                <a:lnTo>
                  <a:pt x="8305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86832" y="6223203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1885" y="5436514"/>
            <a:ext cx="9601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C00000"/>
                </a:solidFill>
                <a:latin typeface="Gothic Uralic"/>
                <a:cs typeface="Gothic Uralic"/>
              </a:rPr>
              <a:t>exit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loop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1600" y="4026408"/>
            <a:ext cx="8562340" cy="18167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200;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do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printf("Enter a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above 100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:</a:t>
            </a:r>
            <a:r>
              <a:rPr sz="16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");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scanf("%d",</a:t>
            </a:r>
            <a:r>
              <a:rPr sz="16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&amp;i);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 &lt;=</a:t>
            </a:r>
            <a:r>
              <a:rPr sz="1600" b="1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100);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6800" y="1905000"/>
            <a:ext cx="9631045" cy="1297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Do-While</a:t>
            </a:r>
            <a:r>
              <a:rPr sz="2000" b="1" i="1" spc="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Similar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while-loop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with 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exception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that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loop body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is</a:t>
            </a:r>
            <a:r>
              <a:rPr sz="1800" b="1" spc="-1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0" dirty="0">
                <a:solidFill>
                  <a:srgbClr val="252525"/>
                </a:solidFill>
                <a:latin typeface="Gothic Uralic"/>
                <a:cs typeface="Gothic Uralic"/>
              </a:rPr>
              <a:t>executed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  <a:spcBef>
                <a:spcPts val="20"/>
              </a:spcBef>
            </a:pPr>
            <a:r>
              <a:rPr lang="en-US" sz="1800" b="1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once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before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is</a:t>
            </a:r>
            <a:r>
              <a:rPr sz="1800" b="1" spc="-5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checked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6002" y="6021730"/>
            <a:ext cx="182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Semicolon</a:t>
            </a:r>
            <a:r>
              <a:rPr sz="1800" b="1" spc="-8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here!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74135" y="5468111"/>
            <a:ext cx="480695" cy="622935"/>
            <a:chOff x="3374135" y="5468111"/>
            <a:chExt cx="480695" cy="622935"/>
          </a:xfrm>
        </p:grpSpPr>
        <p:sp>
          <p:nvSpPr>
            <p:cNvPr id="13" name="object 13"/>
            <p:cNvSpPr/>
            <p:nvPr/>
          </p:nvSpPr>
          <p:spPr>
            <a:xfrm>
              <a:off x="3541775" y="5800343"/>
              <a:ext cx="307340" cy="284480"/>
            </a:xfrm>
            <a:custGeom>
              <a:avLst/>
              <a:gdLst/>
              <a:ahLst/>
              <a:cxnLst/>
              <a:rect l="l" t="t" r="r" b="b"/>
              <a:pathLst>
                <a:path w="307339" h="284479">
                  <a:moveTo>
                    <a:pt x="306959" y="284454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81755" y="5475731"/>
              <a:ext cx="189230" cy="381000"/>
            </a:xfrm>
            <a:custGeom>
              <a:avLst/>
              <a:gdLst/>
              <a:ahLst/>
              <a:cxnLst/>
              <a:rect l="l" t="t" r="r" b="b"/>
              <a:pathLst>
                <a:path w="189229" h="381000">
                  <a:moveTo>
                    <a:pt x="0" y="190500"/>
                  </a:moveTo>
                  <a:lnTo>
                    <a:pt x="4815" y="130308"/>
                  </a:lnTo>
                  <a:lnTo>
                    <a:pt x="18227" y="78016"/>
                  </a:lnTo>
                  <a:lnTo>
                    <a:pt x="38679" y="36771"/>
                  </a:lnTo>
                  <a:lnTo>
                    <a:pt x="94488" y="0"/>
                  </a:lnTo>
                  <a:lnTo>
                    <a:pt x="124358" y="9717"/>
                  </a:lnTo>
                  <a:lnTo>
                    <a:pt x="150296" y="36771"/>
                  </a:lnTo>
                  <a:lnTo>
                    <a:pt x="170748" y="78016"/>
                  </a:lnTo>
                  <a:lnTo>
                    <a:pt x="184160" y="130308"/>
                  </a:lnTo>
                  <a:lnTo>
                    <a:pt x="188976" y="190500"/>
                  </a:lnTo>
                  <a:lnTo>
                    <a:pt x="184160" y="250711"/>
                  </a:lnTo>
                  <a:lnTo>
                    <a:pt x="170748" y="303005"/>
                  </a:lnTo>
                  <a:lnTo>
                    <a:pt x="150296" y="344243"/>
                  </a:lnTo>
                  <a:lnTo>
                    <a:pt x="124358" y="371287"/>
                  </a:lnTo>
                  <a:lnTo>
                    <a:pt x="94488" y="381000"/>
                  </a:lnTo>
                  <a:lnTo>
                    <a:pt x="64617" y="371287"/>
                  </a:lnTo>
                  <a:lnTo>
                    <a:pt x="38679" y="344243"/>
                  </a:lnTo>
                  <a:lnTo>
                    <a:pt x="18227" y="303005"/>
                  </a:lnTo>
                  <a:lnTo>
                    <a:pt x="4815" y="250711"/>
                  </a:lnTo>
                  <a:lnTo>
                    <a:pt x="0" y="190500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14960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0600" y="18288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iteration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600" y="4026408"/>
            <a:ext cx="8562340" cy="156972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for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(initialisation;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condition; post-loop</a:t>
            </a:r>
            <a:r>
              <a:rPr sz="1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action)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instructions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to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repeated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14960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0600" y="19050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600" y="4026408"/>
            <a:ext cx="8562340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3495" rIns="0" bIns="0" rtlCol="0">
            <a:spAutoFit/>
          </a:bodyPr>
          <a:lstStyle/>
          <a:p>
            <a:pPr marL="91440">
              <a:lnSpc>
                <a:spcPts val="1755"/>
              </a:lnSpc>
              <a:spcBef>
                <a:spcPts val="18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12850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for(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&lt;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k;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731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 &lt;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k;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 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8768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0600" y="18288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1796" y="4211573"/>
            <a:ext cx="760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	</a:t>
            </a:r>
            <a:r>
              <a:rPr sz="1800" spc="-20" dirty="0">
                <a:solidFill>
                  <a:srgbClr val="C00000"/>
                </a:solidFill>
                <a:latin typeface="Gothic Uralic"/>
                <a:cs typeface="Gothic Uralic"/>
              </a:rPr>
              <a:t>t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ru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e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37785" y="4406265"/>
            <a:ext cx="160655" cy="627380"/>
          </a:xfrm>
          <a:custGeom>
            <a:avLst/>
            <a:gdLst/>
            <a:ahLst/>
            <a:cxnLst/>
            <a:rect l="l" t="t" r="r" b="b"/>
            <a:pathLst>
              <a:path w="160654" h="627379">
                <a:moveTo>
                  <a:pt x="2146" y="611672"/>
                </a:moveTo>
                <a:lnTo>
                  <a:pt x="0" y="626872"/>
                </a:lnTo>
                <a:lnTo>
                  <a:pt x="13885" y="621411"/>
                </a:lnTo>
                <a:lnTo>
                  <a:pt x="13208" y="621411"/>
                </a:lnTo>
                <a:lnTo>
                  <a:pt x="2286" y="612775"/>
                </a:lnTo>
                <a:lnTo>
                  <a:pt x="2146" y="611672"/>
                </a:lnTo>
                <a:close/>
              </a:path>
              <a:path w="160654" h="627379">
                <a:moveTo>
                  <a:pt x="35505" y="557056"/>
                </a:moveTo>
                <a:lnTo>
                  <a:pt x="34798" y="558165"/>
                </a:lnTo>
                <a:lnTo>
                  <a:pt x="20827" y="578739"/>
                </a:lnTo>
                <a:lnTo>
                  <a:pt x="5841" y="598932"/>
                </a:lnTo>
                <a:lnTo>
                  <a:pt x="5587" y="599186"/>
                </a:lnTo>
                <a:lnTo>
                  <a:pt x="3533" y="601844"/>
                </a:lnTo>
                <a:lnTo>
                  <a:pt x="2146" y="611672"/>
                </a:lnTo>
                <a:lnTo>
                  <a:pt x="2286" y="612775"/>
                </a:lnTo>
                <a:lnTo>
                  <a:pt x="13208" y="621411"/>
                </a:lnTo>
                <a:lnTo>
                  <a:pt x="14151" y="621306"/>
                </a:lnTo>
                <a:lnTo>
                  <a:pt x="23419" y="617660"/>
                </a:lnTo>
                <a:lnTo>
                  <a:pt x="25526" y="614934"/>
                </a:lnTo>
                <a:lnTo>
                  <a:pt x="26415" y="614045"/>
                </a:lnTo>
                <a:lnTo>
                  <a:pt x="30234" y="608838"/>
                </a:lnTo>
                <a:lnTo>
                  <a:pt x="28193" y="608838"/>
                </a:lnTo>
                <a:lnTo>
                  <a:pt x="10922" y="595249"/>
                </a:lnTo>
                <a:lnTo>
                  <a:pt x="31238" y="587273"/>
                </a:lnTo>
                <a:lnTo>
                  <a:pt x="35505" y="557056"/>
                </a:lnTo>
                <a:close/>
              </a:path>
              <a:path w="160654" h="627379">
                <a:moveTo>
                  <a:pt x="14151" y="621306"/>
                </a:moveTo>
                <a:lnTo>
                  <a:pt x="13208" y="621411"/>
                </a:lnTo>
                <a:lnTo>
                  <a:pt x="13885" y="621411"/>
                </a:lnTo>
                <a:lnTo>
                  <a:pt x="14151" y="621306"/>
                </a:lnTo>
                <a:close/>
              </a:path>
              <a:path w="160654" h="627379">
                <a:moveTo>
                  <a:pt x="23419" y="617660"/>
                </a:moveTo>
                <a:lnTo>
                  <a:pt x="14151" y="621306"/>
                </a:lnTo>
                <a:lnTo>
                  <a:pt x="21209" y="620522"/>
                </a:lnTo>
                <a:lnTo>
                  <a:pt x="23419" y="617660"/>
                </a:lnTo>
                <a:close/>
              </a:path>
              <a:path w="160654" h="627379">
                <a:moveTo>
                  <a:pt x="99567" y="560451"/>
                </a:moveTo>
                <a:lnTo>
                  <a:pt x="50991" y="579519"/>
                </a:lnTo>
                <a:lnTo>
                  <a:pt x="41783" y="593090"/>
                </a:lnTo>
                <a:lnTo>
                  <a:pt x="26415" y="614045"/>
                </a:lnTo>
                <a:lnTo>
                  <a:pt x="25526" y="614934"/>
                </a:lnTo>
                <a:lnTo>
                  <a:pt x="23419" y="617660"/>
                </a:lnTo>
                <a:lnTo>
                  <a:pt x="108838" y="584073"/>
                </a:lnTo>
                <a:lnTo>
                  <a:pt x="112140" y="576707"/>
                </a:lnTo>
                <a:lnTo>
                  <a:pt x="109600" y="570230"/>
                </a:lnTo>
                <a:lnTo>
                  <a:pt x="106934" y="563626"/>
                </a:lnTo>
                <a:lnTo>
                  <a:pt x="99567" y="560451"/>
                </a:lnTo>
                <a:close/>
              </a:path>
              <a:path w="160654" h="627379">
                <a:moveTo>
                  <a:pt x="3533" y="601844"/>
                </a:moveTo>
                <a:lnTo>
                  <a:pt x="1269" y="604774"/>
                </a:lnTo>
                <a:lnTo>
                  <a:pt x="2146" y="611672"/>
                </a:lnTo>
                <a:lnTo>
                  <a:pt x="3533" y="601844"/>
                </a:lnTo>
                <a:close/>
              </a:path>
              <a:path w="160654" h="627379">
                <a:moveTo>
                  <a:pt x="31238" y="587273"/>
                </a:moveTo>
                <a:lnTo>
                  <a:pt x="10922" y="595249"/>
                </a:lnTo>
                <a:lnTo>
                  <a:pt x="28193" y="608838"/>
                </a:lnTo>
                <a:lnTo>
                  <a:pt x="31238" y="587273"/>
                </a:lnTo>
                <a:close/>
              </a:path>
              <a:path w="160654" h="627379">
                <a:moveTo>
                  <a:pt x="50991" y="579519"/>
                </a:moveTo>
                <a:lnTo>
                  <a:pt x="31238" y="587273"/>
                </a:lnTo>
                <a:lnTo>
                  <a:pt x="28193" y="608838"/>
                </a:lnTo>
                <a:lnTo>
                  <a:pt x="30234" y="608838"/>
                </a:lnTo>
                <a:lnTo>
                  <a:pt x="41783" y="593090"/>
                </a:lnTo>
                <a:lnTo>
                  <a:pt x="50991" y="579519"/>
                </a:lnTo>
                <a:close/>
              </a:path>
              <a:path w="160654" h="627379">
                <a:moveTo>
                  <a:pt x="22733" y="506222"/>
                </a:moveTo>
                <a:lnTo>
                  <a:pt x="16383" y="511048"/>
                </a:lnTo>
                <a:lnTo>
                  <a:pt x="15366" y="518033"/>
                </a:lnTo>
                <a:lnTo>
                  <a:pt x="3533" y="601844"/>
                </a:lnTo>
                <a:lnTo>
                  <a:pt x="5587" y="599186"/>
                </a:lnTo>
                <a:lnTo>
                  <a:pt x="5841" y="598932"/>
                </a:lnTo>
                <a:lnTo>
                  <a:pt x="20827" y="578739"/>
                </a:lnTo>
                <a:lnTo>
                  <a:pt x="34798" y="558165"/>
                </a:lnTo>
                <a:lnTo>
                  <a:pt x="35505" y="557056"/>
                </a:lnTo>
                <a:lnTo>
                  <a:pt x="40512" y="521589"/>
                </a:lnTo>
                <a:lnTo>
                  <a:pt x="41528" y="514604"/>
                </a:lnTo>
                <a:lnTo>
                  <a:pt x="36702" y="508127"/>
                </a:lnTo>
                <a:lnTo>
                  <a:pt x="29717" y="507238"/>
                </a:lnTo>
                <a:lnTo>
                  <a:pt x="22733" y="506222"/>
                </a:lnTo>
                <a:close/>
              </a:path>
              <a:path w="160654" h="627379">
                <a:moveTo>
                  <a:pt x="51180" y="0"/>
                </a:moveTo>
                <a:lnTo>
                  <a:pt x="43179" y="381"/>
                </a:lnTo>
                <a:lnTo>
                  <a:pt x="33909" y="10922"/>
                </a:lnTo>
                <a:lnTo>
                  <a:pt x="34416" y="18923"/>
                </a:lnTo>
                <a:lnTo>
                  <a:pt x="39624" y="23622"/>
                </a:lnTo>
                <a:lnTo>
                  <a:pt x="53086" y="35560"/>
                </a:lnTo>
                <a:lnTo>
                  <a:pt x="65150" y="47752"/>
                </a:lnTo>
                <a:lnTo>
                  <a:pt x="95123" y="88900"/>
                </a:lnTo>
                <a:lnTo>
                  <a:pt x="116839" y="136017"/>
                </a:lnTo>
                <a:lnTo>
                  <a:pt x="130301" y="188595"/>
                </a:lnTo>
                <a:lnTo>
                  <a:pt x="135094" y="244348"/>
                </a:lnTo>
                <a:lnTo>
                  <a:pt x="135000" y="265176"/>
                </a:lnTo>
                <a:lnTo>
                  <a:pt x="131825" y="305562"/>
                </a:lnTo>
                <a:lnTo>
                  <a:pt x="124840" y="346964"/>
                </a:lnTo>
                <a:lnTo>
                  <a:pt x="114300" y="389128"/>
                </a:lnTo>
                <a:lnTo>
                  <a:pt x="99949" y="431546"/>
                </a:lnTo>
                <a:lnTo>
                  <a:pt x="81914" y="474091"/>
                </a:lnTo>
                <a:lnTo>
                  <a:pt x="60198" y="516509"/>
                </a:lnTo>
                <a:lnTo>
                  <a:pt x="35505" y="557056"/>
                </a:lnTo>
                <a:lnTo>
                  <a:pt x="31238" y="587273"/>
                </a:lnTo>
                <a:lnTo>
                  <a:pt x="69976" y="550164"/>
                </a:lnTo>
                <a:lnTo>
                  <a:pt x="94484" y="506222"/>
                </a:lnTo>
                <a:lnTo>
                  <a:pt x="114935" y="462280"/>
                </a:lnTo>
                <a:lnTo>
                  <a:pt x="131825" y="417957"/>
                </a:lnTo>
                <a:lnTo>
                  <a:pt x="144779" y="373634"/>
                </a:lnTo>
                <a:lnTo>
                  <a:pt x="153924" y="329819"/>
                </a:lnTo>
                <a:lnTo>
                  <a:pt x="159258" y="286639"/>
                </a:lnTo>
                <a:lnTo>
                  <a:pt x="160527" y="244348"/>
                </a:lnTo>
                <a:lnTo>
                  <a:pt x="159765" y="223774"/>
                </a:lnTo>
                <a:lnTo>
                  <a:pt x="155193" y="183642"/>
                </a:lnTo>
                <a:lnTo>
                  <a:pt x="146430" y="145287"/>
                </a:lnTo>
                <a:lnTo>
                  <a:pt x="133603" y="109093"/>
                </a:lnTo>
                <a:lnTo>
                  <a:pt x="106552" y="59436"/>
                </a:lnTo>
                <a:lnTo>
                  <a:pt x="69976" y="16637"/>
                </a:lnTo>
                <a:lnTo>
                  <a:pt x="56514" y="4572"/>
                </a:lnTo>
                <a:lnTo>
                  <a:pt x="511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4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&lt; k; 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1796" y="4211269"/>
            <a:ext cx="13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6800" y="16002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3294" y="4987797"/>
            <a:ext cx="389953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3759835" algn="l"/>
              </a:tabLst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79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&lt; k;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1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0600" y="16002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1796" y="4211269"/>
            <a:ext cx="2561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421255" algn="l"/>
              </a:tabLst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	4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3294" y="4987797"/>
            <a:ext cx="389953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3759835" algn="l"/>
              </a:tabLst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17068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24809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Previously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7737" y="1473453"/>
            <a:ext cx="608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Making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decisions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&amp;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Handling of text</a:t>
            </a:r>
            <a:r>
              <a:rPr sz="2400" b="1" i="1" spc="-2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data</a:t>
            </a:r>
            <a:endParaRPr sz="240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600" y="2286000"/>
            <a:ext cx="4754880" cy="81089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Making choices: Conditional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othic Uralic"/>
                <a:cs typeface="Gothic Uralic"/>
              </a:rPr>
              <a:t>statements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31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8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5" dirty="0">
                <a:solidFill>
                  <a:srgbClr val="252525"/>
                </a:solidFill>
                <a:latin typeface="Gothic Uralic"/>
                <a:cs typeface="Gothic Uralic"/>
              </a:rPr>
              <a:t>If-else</a:t>
            </a:r>
            <a:endParaRPr sz="16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2417" y="3180663"/>
            <a:ext cx="89661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31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12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70" dirty="0">
                <a:solidFill>
                  <a:srgbClr val="252525"/>
                </a:solidFill>
                <a:latin typeface="Gothic Uralic"/>
                <a:cs typeface="Gothic Uralic"/>
              </a:rPr>
              <a:t>Switch</a:t>
            </a:r>
            <a:endParaRPr sz="16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4963" y="3659496"/>
            <a:ext cx="2973705" cy="117983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Operators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in</a:t>
            </a:r>
            <a:r>
              <a:rPr sz="1800" spc="-2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Gothic Uralic"/>
                <a:cs typeface="Gothic Uralic"/>
              </a:rPr>
              <a:t>expressions</a:t>
            </a:r>
            <a:endParaRPr sz="180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31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17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252525"/>
                </a:solidFill>
                <a:latin typeface="Gothic Uralic"/>
                <a:cs typeface="Gothic Uralic"/>
              </a:rPr>
              <a:t>Relational operators</a:t>
            </a:r>
            <a:endParaRPr sz="160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31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1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5" dirty="0">
                <a:solidFill>
                  <a:srgbClr val="252525"/>
                </a:solidFill>
                <a:latin typeface="Gothic Uralic"/>
                <a:cs typeface="Gothic Uralic"/>
              </a:rPr>
              <a:t>Logical </a:t>
            </a:r>
            <a:r>
              <a:rPr sz="1600" dirty="0">
                <a:solidFill>
                  <a:srgbClr val="252525"/>
                </a:solidFill>
                <a:latin typeface="Gothic Uralic"/>
                <a:cs typeface="Gothic Uralic"/>
              </a:rPr>
              <a:t>operators</a:t>
            </a:r>
            <a:endParaRPr sz="160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0476" y="2257044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10371" y="3342132"/>
            <a:ext cx="1591310" cy="1112520"/>
          </a:xfrm>
          <a:custGeom>
            <a:avLst/>
            <a:gdLst/>
            <a:ahLst/>
            <a:cxnLst/>
            <a:rect l="l" t="t" r="r" b="b"/>
            <a:pathLst>
              <a:path w="1591309" h="1112520">
                <a:moveTo>
                  <a:pt x="0" y="556259"/>
                </a:moveTo>
                <a:lnTo>
                  <a:pt x="795527" y="0"/>
                </a:lnTo>
                <a:lnTo>
                  <a:pt x="1591055" y="556259"/>
                </a:lnTo>
                <a:lnTo>
                  <a:pt x="795527" y="1112519"/>
                </a:lnTo>
                <a:lnTo>
                  <a:pt x="0" y="556259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29192" y="3744544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?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41892" y="2913760"/>
            <a:ext cx="1569085" cy="2154555"/>
          </a:xfrm>
          <a:custGeom>
            <a:avLst/>
            <a:gdLst/>
            <a:ahLst/>
            <a:cxnLst/>
            <a:rect l="l" t="t" r="r" b="b"/>
            <a:pathLst>
              <a:path w="1569084" h="2154554">
                <a:moveTo>
                  <a:pt x="109855" y="2042541"/>
                </a:moveTo>
                <a:lnTo>
                  <a:pt x="108458" y="2036953"/>
                </a:lnTo>
                <a:lnTo>
                  <a:pt x="104140" y="2034286"/>
                </a:lnTo>
                <a:lnTo>
                  <a:pt x="99822" y="2031746"/>
                </a:lnTo>
                <a:lnTo>
                  <a:pt x="94107" y="2033143"/>
                </a:lnTo>
                <a:lnTo>
                  <a:pt x="91567" y="2037461"/>
                </a:lnTo>
                <a:lnTo>
                  <a:pt x="63296" y="2084108"/>
                </a:lnTo>
                <a:lnTo>
                  <a:pt x="72390" y="1539494"/>
                </a:lnTo>
                <a:lnTo>
                  <a:pt x="72517" y="1534414"/>
                </a:lnTo>
                <a:lnTo>
                  <a:pt x="68453" y="1530350"/>
                </a:lnTo>
                <a:lnTo>
                  <a:pt x="58420" y="1530096"/>
                </a:lnTo>
                <a:lnTo>
                  <a:pt x="54229" y="1534160"/>
                </a:lnTo>
                <a:lnTo>
                  <a:pt x="54089" y="1539494"/>
                </a:lnTo>
                <a:lnTo>
                  <a:pt x="45008" y="2083612"/>
                </a:lnTo>
                <a:lnTo>
                  <a:pt x="18415" y="2036191"/>
                </a:lnTo>
                <a:lnTo>
                  <a:pt x="16002" y="2031746"/>
                </a:lnTo>
                <a:lnTo>
                  <a:pt x="10414" y="2030222"/>
                </a:lnTo>
                <a:lnTo>
                  <a:pt x="5969" y="2032762"/>
                </a:lnTo>
                <a:lnTo>
                  <a:pt x="1651" y="2035175"/>
                </a:lnTo>
                <a:lnTo>
                  <a:pt x="0" y="2040763"/>
                </a:lnTo>
                <a:lnTo>
                  <a:pt x="2540" y="2045208"/>
                </a:lnTo>
                <a:lnTo>
                  <a:pt x="44450" y="2119922"/>
                </a:lnTo>
                <a:lnTo>
                  <a:pt x="44450" y="2122551"/>
                </a:lnTo>
                <a:lnTo>
                  <a:pt x="47955" y="2126183"/>
                </a:lnTo>
                <a:lnTo>
                  <a:pt x="53340" y="2135759"/>
                </a:lnTo>
                <a:lnTo>
                  <a:pt x="58724" y="2126869"/>
                </a:lnTo>
                <a:lnTo>
                  <a:pt x="58966" y="2126462"/>
                </a:lnTo>
                <a:lnTo>
                  <a:pt x="62738" y="2122805"/>
                </a:lnTo>
                <a:lnTo>
                  <a:pt x="62738" y="2120252"/>
                </a:lnTo>
                <a:lnTo>
                  <a:pt x="107188" y="2046859"/>
                </a:lnTo>
                <a:lnTo>
                  <a:pt x="109855" y="2042541"/>
                </a:lnTo>
                <a:close/>
              </a:path>
              <a:path w="1569084" h="2154554">
                <a:moveTo>
                  <a:pt x="128778" y="334010"/>
                </a:moveTo>
                <a:lnTo>
                  <a:pt x="127381" y="328295"/>
                </a:lnTo>
                <a:lnTo>
                  <a:pt x="123063" y="325755"/>
                </a:lnTo>
                <a:lnTo>
                  <a:pt x="118745" y="323088"/>
                </a:lnTo>
                <a:lnTo>
                  <a:pt x="113157" y="324358"/>
                </a:lnTo>
                <a:lnTo>
                  <a:pt x="81940" y="375107"/>
                </a:lnTo>
                <a:lnTo>
                  <a:pt x="90805" y="4445"/>
                </a:lnTo>
                <a:lnTo>
                  <a:pt x="86868" y="254"/>
                </a:lnTo>
                <a:lnTo>
                  <a:pt x="76708" y="0"/>
                </a:lnTo>
                <a:lnTo>
                  <a:pt x="72517" y="4064"/>
                </a:lnTo>
                <a:lnTo>
                  <a:pt x="63665" y="374535"/>
                </a:lnTo>
                <a:lnTo>
                  <a:pt x="37465" y="326898"/>
                </a:lnTo>
                <a:lnTo>
                  <a:pt x="35052" y="322580"/>
                </a:lnTo>
                <a:lnTo>
                  <a:pt x="29464" y="320929"/>
                </a:lnTo>
                <a:lnTo>
                  <a:pt x="20574" y="325755"/>
                </a:lnTo>
                <a:lnTo>
                  <a:pt x="19050" y="331343"/>
                </a:lnTo>
                <a:lnTo>
                  <a:pt x="21463" y="335788"/>
                </a:lnTo>
                <a:lnTo>
                  <a:pt x="62801" y="410730"/>
                </a:lnTo>
                <a:lnTo>
                  <a:pt x="62738" y="413385"/>
                </a:lnTo>
                <a:lnTo>
                  <a:pt x="66294" y="417055"/>
                </a:lnTo>
                <a:lnTo>
                  <a:pt x="71628" y="426720"/>
                </a:lnTo>
                <a:lnTo>
                  <a:pt x="77101" y="417830"/>
                </a:lnTo>
                <a:lnTo>
                  <a:pt x="77482" y="417233"/>
                </a:lnTo>
                <a:lnTo>
                  <a:pt x="81026" y="413893"/>
                </a:lnTo>
                <a:lnTo>
                  <a:pt x="81076" y="411378"/>
                </a:lnTo>
                <a:lnTo>
                  <a:pt x="128778" y="334010"/>
                </a:lnTo>
                <a:close/>
              </a:path>
              <a:path w="1569084" h="2154554">
                <a:moveTo>
                  <a:pt x="1523111" y="2138743"/>
                </a:moveTo>
                <a:lnTo>
                  <a:pt x="1519453" y="2145004"/>
                </a:lnTo>
                <a:lnTo>
                  <a:pt x="1523111" y="2141347"/>
                </a:lnTo>
                <a:lnTo>
                  <a:pt x="1523111" y="2138743"/>
                </a:lnTo>
                <a:close/>
              </a:path>
              <a:path w="1569084" h="2154554">
                <a:moveTo>
                  <a:pt x="1568831" y="2060321"/>
                </a:moveTo>
                <a:lnTo>
                  <a:pt x="1567434" y="2054733"/>
                </a:lnTo>
                <a:lnTo>
                  <a:pt x="1562989" y="2052193"/>
                </a:lnTo>
                <a:lnTo>
                  <a:pt x="1558671" y="2049653"/>
                </a:lnTo>
                <a:lnTo>
                  <a:pt x="1553083" y="2051177"/>
                </a:lnTo>
                <a:lnTo>
                  <a:pt x="1550543" y="2055495"/>
                </a:lnTo>
                <a:lnTo>
                  <a:pt x="1523111" y="2102523"/>
                </a:lnTo>
                <a:lnTo>
                  <a:pt x="1513967" y="2118207"/>
                </a:lnTo>
                <a:lnTo>
                  <a:pt x="1523098" y="2102523"/>
                </a:lnTo>
                <a:lnTo>
                  <a:pt x="1523111" y="990727"/>
                </a:lnTo>
                <a:lnTo>
                  <a:pt x="1523111" y="981583"/>
                </a:lnTo>
                <a:lnTo>
                  <a:pt x="1523111" y="976503"/>
                </a:lnTo>
                <a:lnTo>
                  <a:pt x="1519047" y="972439"/>
                </a:lnTo>
                <a:lnTo>
                  <a:pt x="852932" y="972439"/>
                </a:lnTo>
                <a:lnTo>
                  <a:pt x="848868" y="976503"/>
                </a:lnTo>
                <a:lnTo>
                  <a:pt x="848868" y="986663"/>
                </a:lnTo>
                <a:lnTo>
                  <a:pt x="852932" y="990727"/>
                </a:lnTo>
                <a:lnTo>
                  <a:pt x="1504823" y="990727"/>
                </a:lnTo>
                <a:lnTo>
                  <a:pt x="1504823" y="2102523"/>
                </a:lnTo>
                <a:lnTo>
                  <a:pt x="1477391" y="2055495"/>
                </a:lnTo>
                <a:lnTo>
                  <a:pt x="1474851" y="2051177"/>
                </a:lnTo>
                <a:lnTo>
                  <a:pt x="1469263" y="2049653"/>
                </a:lnTo>
                <a:lnTo>
                  <a:pt x="1460627" y="2054733"/>
                </a:lnTo>
                <a:lnTo>
                  <a:pt x="1459103" y="2060321"/>
                </a:lnTo>
                <a:lnTo>
                  <a:pt x="1461643" y="2064639"/>
                </a:lnTo>
                <a:lnTo>
                  <a:pt x="1504823" y="2138743"/>
                </a:lnTo>
                <a:lnTo>
                  <a:pt x="1504823" y="2141347"/>
                </a:lnTo>
                <a:lnTo>
                  <a:pt x="1508467" y="2145004"/>
                </a:lnTo>
                <a:lnTo>
                  <a:pt x="1513967" y="2154428"/>
                </a:lnTo>
                <a:lnTo>
                  <a:pt x="1519212" y="2145411"/>
                </a:lnTo>
                <a:lnTo>
                  <a:pt x="1519453" y="2145004"/>
                </a:lnTo>
                <a:lnTo>
                  <a:pt x="1523098" y="2138743"/>
                </a:lnTo>
                <a:lnTo>
                  <a:pt x="1523111" y="2131695"/>
                </a:lnTo>
                <a:lnTo>
                  <a:pt x="1523111" y="2138743"/>
                </a:lnTo>
                <a:lnTo>
                  <a:pt x="1566291" y="2064639"/>
                </a:lnTo>
                <a:lnTo>
                  <a:pt x="1568831" y="2060321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74380" y="5064252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84307" y="5064252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instruction3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99623" y="3517138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othic Uralic"/>
                <a:cs typeface="Gothic Uralic"/>
              </a:rPr>
              <a:t>Y</a:t>
            </a:r>
            <a:r>
              <a:rPr sz="1800" spc="-5" dirty="0">
                <a:latin typeface="Gothic Uralic"/>
                <a:cs typeface="Gothic Uralic"/>
              </a:rPr>
              <a:t>e</a:t>
            </a:r>
            <a:r>
              <a:rPr sz="1800" dirty="0">
                <a:latin typeface="Gothic Uralic"/>
                <a:cs typeface="Gothic Uralic"/>
              </a:rPr>
              <a:t>s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38615" y="4534357"/>
            <a:ext cx="341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Gothic Uralic"/>
                <a:cs typeface="Gothic Uralic"/>
              </a:rPr>
              <a:t>No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76181" y="1661922"/>
            <a:ext cx="109855" cy="594360"/>
          </a:xfrm>
          <a:custGeom>
            <a:avLst/>
            <a:gdLst/>
            <a:ahLst/>
            <a:cxnLst/>
            <a:rect l="l" t="t" r="r" b="b"/>
            <a:pathLst>
              <a:path w="109854" h="594360">
                <a:moveTo>
                  <a:pt x="47262" y="584583"/>
                </a:moveTo>
                <a:lnTo>
                  <a:pt x="52577" y="594232"/>
                </a:lnTo>
                <a:lnTo>
                  <a:pt x="58050" y="585342"/>
                </a:lnTo>
                <a:lnTo>
                  <a:pt x="47751" y="585088"/>
                </a:lnTo>
                <a:lnTo>
                  <a:pt x="47262" y="584583"/>
                </a:lnTo>
                <a:close/>
              </a:path>
              <a:path w="109854" h="594360">
                <a:moveTo>
                  <a:pt x="44673" y="542068"/>
                </a:moveTo>
                <a:lnTo>
                  <a:pt x="43756" y="578219"/>
                </a:lnTo>
                <a:lnTo>
                  <a:pt x="47262" y="584583"/>
                </a:lnTo>
                <a:lnTo>
                  <a:pt x="47751" y="585088"/>
                </a:lnTo>
                <a:lnTo>
                  <a:pt x="57785" y="585342"/>
                </a:lnTo>
                <a:lnTo>
                  <a:pt x="58444" y="584703"/>
                </a:lnTo>
                <a:lnTo>
                  <a:pt x="62036" y="578868"/>
                </a:lnTo>
                <a:lnTo>
                  <a:pt x="62219" y="571626"/>
                </a:lnTo>
                <a:lnTo>
                  <a:pt x="60960" y="571626"/>
                </a:lnTo>
                <a:lnTo>
                  <a:pt x="45212" y="571245"/>
                </a:lnTo>
                <a:lnTo>
                  <a:pt x="53423" y="557949"/>
                </a:lnTo>
                <a:lnTo>
                  <a:pt x="44673" y="542068"/>
                </a:lnTo>
                <a:close/>
              </a:path>
              <a:path w="109854" h="594360">
                <a:moveTo>
                  <a:pt x="58444" y="584703"/>
                </a:moveTo>
                <a:lnTo>
                  <a:pt x="57785" y="585342"/>
                </a:lnTo>
                <a:lnTo>
                  <a:pt x="58050" y="585342"/>
                </a:lnTo>
                <a:lnTo>
                  <a:pt x="58444" y="584703"/>
                </a:lnTo>
                <a:close/>
              </a:path>
              <a:path w="109854" h="594360">
                <a:moveTo>
                  <a:pt x="62036" y="578868"/>
                </a:moveTo>
                <a:lnTo>
                  <a:pt x="58444" y="584703"/>
                </a:lnTo>
                <a:lnTo>
                  <a:pt x="61975" y="581278"/>
                </a:lnTo>
                <a:lnTo>
                  <a:pt x="62036" y="578868"/>
                </a:lnTo>
                <a:close/>
              </a:path>
              <a:path w="109854" h="594360">
                <a:moveTo>
                  <a:pt x="43756" y="578219"/>
                </a:moveTo>
                <a:lnTo>
                  <a:pt x="43688" y="580898"/>
                </a:lnTo>
                <a:lnTo>
                  <a:pt x="47262" y="584583"/>
                </a:lnTo>
                <a:lnTo>
                  <a:pt x="43756" y="578219"/>
                </a:lnTo>
                <a:close/>
              </a:path>
              <a:path w="109854" h="594360">
                <a:moveTo>
                  <a:pt x="99822" y="490474"/>
                </a:moveTo>
                <a:lnTo>
                  <a:pt x="94107" y="491870"/>
                </a:lnTo>
                <a:lnTo>
                  <a:pt x="91567" y="496188"/>
                </a:lnTo>
                <a:lnTo>
                  <a:pt x="62961" y="542506"/>
                </a:lnTo>
                <a:lnTo>
                  <a:pt x="62036" y="578868"/>
                </a:lnTo>
                <a:lnTo>
                  <a:pt x="109727" y="501395"/>
                </a:lnTo>
                <a:lnTo>
                  <a:pt x="108331" y="495807"/>
                </a:lnTo>
                <a:lnTo>
                  <a:pt x="104140" y="493140"/>
                </a:lnTo>
                <a:lnTo>
                  <a:pt x="99822" y="490474"/>
                </a:lnTo>
                <a:close/>
              </a:path>
              <a:path w="109854" h="594360">
                <a:moveTo>
                  <a:pt x="10414" y="488314"/>
                </a:moveTo>
                <a:lnTo>
                  <a:pt x="5969" y="490727"/>
                </a:lnTo>
                <a:lnTo>
                  <a:pt x="1524" y="493267"/>
                </a:lnTo>
                <a:lnTo>
                  <a:pt x="0" y="498728"/>
                </a:lnTo>
                <a:lnTo>
                  <a:pt x="2413" y="503174"/>
                </a:lnTo>
                <a:lnTo>
                  <a:pt x="43756" y="578219"/>
                </a:lnTo>
                <a:lnTo>
                  <a:pt x="44673" y="542068"/>
                </a:lnTo>
                <a:lnTo>
                  <a:pt x="17725" y="493140"/>
                </a:lnTo>
                <a:lnTo>
                  <a:pt x="16001" y="489965"/>
                </a:lnTo>
                <a:lnTo>
                  <a:pt x="10414" y="488314"/>
                </a:lnTo>
                <a:close/>
              </a:path>
              <a:path w="109854" h="594360">
                <a:moveTo>
                  <a:pt x="53423" y="557949"/>
                </a:moveTo>
                <a:lnTo>
                  <a:pt x="45212" y="571245"/>
                </a:lnTo>
                <a:lnTo>
                  <a:pt x="60960" y="571626"/>
                </a:lnTo>
                <a:lnTo>
                  <a:pt x="53423" y="557949"/>
                </a:lnTo>
                <a:close/>
              </a:path>
              <a:path w="109854" h="594360">
                <a:moveTo>
                  <a:pt x="62961" y="542506"/>
                </a:moveTo>
                <a:lnTo>
                  <a:pt x="53423" y="557949"/>
                </a:lnTo>
                <a:lnTo>
                  <a:pt x="60960" y="571626"/>
                </a:lnTo>
                <a:lnTo>
                  <a:pt x="62219" y="571626"/>
                </a:lnTo>
                <a:lnTo>
                  <a:pt x="62961" y="542506"/>
                </a:lnTo>
                <a:close/>
              </a:path>
              <a:path w="109854" h="594360">
                <a:moveTo>
                  <a:pt x="49529" y="511937"/>
                </a:moveTo>
                <a:lnTo>
                  <a:pt x="45339" y="515874"/>
                </a:lnTo>
                <a:lnTo>
                  <a:pt x="44673" y="542068"/>
                </a:lnTo>
                <a:lnTo>
                  <a:pt x="53423" y="557949"/>
                </a:lnTo>
                <a:lnTo>
                  <a:pt x="62961" y="542506"/>
                </a:lnTo>
                <a:lnTo>
                  <a:pt x="63626" y="516381"/>
                </a:lnTo>
                <a:lnTo>
                  <a:pt x="59563" y="512190"/>
                </a:lnTo>
                <a:lnTo>
                  <a:pt x="49529" y="511937"/>
                </a:lnTo>
                <a:close/>
              </a:path>
              <a:path w="109854" h="594360">
                <a:moveTo>
                  <a:pt x="52577" y="383920"/>
                </a:moveTo>
                <a:lnTo>
                  <a:pt x="48387" y="387985"/>
                </a:lnTo>
                <a:lnTo>
                  <a:pt x="46863" y="452881"/>
                </a:lnTo>
                <a:lnTo>
                  <a:pt x="50800" y="457073"/>
                </a:lnTo>
                <a:lnTo>
                  <a:pt x="60960" y="457326"/>
                </a:lnTo>
                <a:lnTo>
                  <a:pt x="65150" y="453263"/>
                </a:lnTo>
                <a:lnTo>
                  <a:pt x="66675" y="388365"/>
                </a:lnTo>
                <a:lnTo>
                  <a:pt x="62738" y="384175"/>
                </a:lnTo>
                <a:lnTo>
                  <a:pt x="52577" y="383920"/>
                </a:lnTo>
                <a:close/>
              </a:path>
              <a:path w="109854" h="594360">
                <a:moveTo>
                  <a:pt x="55752" y="255904"/>
                </a:moveTo>
                <a:lnTo>
                  <a:pt x="51562" y="259968"/>
                </a:lnTo>
                <a:lnTo>
                  <a:pt x="49911" y="324865"/>
                </a:lnTo>
                <a:lnTo>
                  <a:pt x="53975" y="329056"/>
                </a:lnTo>
                <a:lnTo>
                  <a:pt x="64008" y="329311"/>
                </a:lnTo>
                <a:lnTo>
                  <a:pt x="68199" y="325374"/>
                </a:lnTo>
                <a:lnTo>
                  <a:pt x="69850" y="260350"/>
                </a:lnTo>
                <a:lnTo>
                  <a:pt x="65786" y="256158"/>
                </a:lnTo>
                <a:lnTo>
                  <a:pt x="55752" y="255904"/>
                </a:lnTo>
                <a:close/>
              </a:path>
              <a:path w="109854" h="594360">
                <a:moveTo>
                  <a:pt x="58800" y="128015"/>
                </a:moveTo>
                <a:lnTo>
                  <a:pt x="54610" y="131952"/>
                </a:lnTo>
                <a:lnTo>
                  <a:pt x="53086" y="196976"/>
                </a:lnTo>
                <a:lnTo>
                  <a:pt x="57023" y="201167"/>
                </a:lnTo>
                <a:lnTo>
                  <a:pt x="62102" y="201294"/>
                </a:lnTo>
                <a:lnTo>
                  <a:pt x="67183" y="201294"/>
                </a:lnTo>
                <a:lnTo>
                  <a:pt x="71374" y="197357"/>
                </a:lnTo>
                <a:lnTo>
                  <a:pt x="72898" y="132461"/>
                </a:lnTo>
                <a:lnTo>
                  <a:pt x="68834" y="128269"/>
                </a:lnTo>
                <a:lnTo>
                  <a:pt x="58800" y="128015"/>
                </a:lnTo>
                <a:close/>
              </a:path>
              <a:path w="109854" h="594360">
                <a:moveTo>
                  <a:pt x="61849" y="0"/>
                </a:moveTo>
                <a:lnTo>
                  <a:pt x="57658" y="3937"/>
                </a:lnTo>
                <a:lnTo>
                  <a:pt x="56134" y="68961"/>
                </a:lnTo>
                <a:lnTo>
                  <a:pt x="60071" y="73151"/>
                </a:lnTo>
                <a:lnTo>
                  <a:pt x="70231" y="73405"/>
                </a:lnTo>
                <a:lnTo>
                  <a:pt x="74422" y="69341"/>
                </a:lnTo>
                <a:lnTo>
                  <a:pt x="75946" y="4444"/>
                </a:lnTo>
                <a:lnTo>
                  <a:pt x="72009" y="253"/>
                </a:lnTo>
                <a:lnTo>
                  <a:pt x="6184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30461" y="5731002"/>
            <a:ext cx="109855" cy="594360"/>
          </a:xfrm>
          <a:custGeom>
            <a:avLst/>
            <a:gdLst/>
            <a:ahLst/>
            <a:cxnLst/>
            <a:rect l="l" t="t" r="r" b="b"/>
            <a:pathLst>
              <a:path w="109854" h="594360">
                <a:moveTo>
                  <a:pt x="47284" y="584568"/>
                </a:moveTo>
                <a:lnTo>
                  <a:pt x="52578" y="594169"/>
                </a:lnTo>
                <a:lnTo>
                  <a:pt x="58048" y="585292"/>
                </a:lnTo>
                <a:lnTo>
                  <a:pt x="47752" y="585050"/>
                </a:lnTo>
                <a:lnTo>
                  <a:pt x="47284" y="584568"/>
                </a:lnTo>
                <a:close/>
              </a:path>
              <a:path w="109854" h="594360">
                <a:moveTo>
                  <a:pt x="44674" y="542043"/>
                </a:moveTo>
                <a:lnTo>
                  <a:pt x="43756" y="578169"/>
                </a:lnTo>
                <a:lnTo>
                  <a:pt x="47284" y="584568"/>
                </a:lnTo>
                <a:lnTo>
                  <a:pt x="47752" y="585050"/>
                </a:lnTo>
                <a:lnTo>
                  <a:pt x="57785" y="585292"/>
                </a:lnTo>
                <a:lnTo>
                  <a:pt x="58420" y="584687"/>
                </a:lnTo>
                <a:lnTo>
                  <a:pt x="62038" y="578816"/>
                </a:lnTo>
                <a:lnTo>
                  <a:pt x="62220" y="571614"/>
                </a:lnTo>
                <a:lnTo>
                  <a:pt x="60960" y="571614"/>
                </a:lnTo>
                <a:lnTo>
                  <a:pt x="45212" y="571233"/>
                </a:lnTo>
                <a:lnTo>
                  <a:pt x="53423" y="557928"/>
                </a:lnTo>
                <a:lnTo>
                  <a:pt x="44674" y="542043"/>
                </a:lnTo>
                <a:close/>
              </a:path>
              <a:path w="109854" h="594360">
                <a:moveTo>
                  <a:pt x="58420" y="584687"/>
                </a:moveTo>
                <a:lnTo>
                  <a:pt x="57785" y="585292"/>
                </a:lnTo>
                <a:lnTo>
                  <a:pt x="58048" y="585292"/>
                </a:lnTo>
                <a:lnTo>
                  <a:pt x="58420" y="584687"/>
                </a:lnTo>
                <a:close/>
              </a:path>
              <a:path w="109854" h="594360">
                <a:moveTo>
                  <a:pt x="62038" y="578816"/>
                </a:moveTo>
                <a:lnTo>
                  <a:pt x="58420" y="584687"/>
                </a:lnTo>
                <a:lnTo>
                  <a:pt x="61976" y="581304"/>
                </a:lnTo>
                <a:lnTo>
                  <a:pt x="62038" y="578816"/>
                </a:lnTo>
                <a:close/>
              </a:path>
              <a:path w="109854" h="594360">
                <a:moveTo>
                  <a:pt x="43756" y="578169"/>
                </a:moveTo>
                <a:lnTo>
                  <a:pt x="43688" y="580859"/>
                </a:lnTo>
                <a:lnTo>
                  <a:pt x="47284" y="584568"/>
                </a:lnTo>
                <a:lnTo>
                  <a:pt x="43756" y="578169"/>
                </a:lnTo>
                <a:close/>
              </a:path>
              <a:path w="109854" h="594360">
                <a:moveTo>
                  <a:pt x="99822" y="490486"/>
                </a:moveTo>
                <a:lnTo>
                  <a:pt x="94107" y="491832"/>
                </a:lnTo>
                <a:lnTo>
                  <a:pt x="91567" y="496125"/>
                </a:lnTo>
                <a:lnTo>
                  <a:pt x="62962" y="542472"/>
                </a:lnTo>
                <a:lnTo>
                  <a:pt x="62038" y="578816"/>
                </a:lnTo>
                <a:lnTo>
                  <a:pt x="109728" y="501421"/>
                </a:lnTo>
                <a:lnTo>
                  <a:pt x="108331" y="495795"/>
                </a:lnTo>
                <a:lnTo>
                  <a:pt x="104140" y="493141"/>
                </a:lnTo>
                <a:lnTo>
                  <a:pt x="99822" y="490486"/>
                </a:lnTo>
                <a:close/>
              </a:path>
              <a:path w="109854" h="594360">
                <a:moveTo>
                  <a:pt x="10414" y="488327"/>
                </a:moveTo>
                <a:lnTo>
                  <a:pt x="1524" y="493204"/>
                </a:lnTo>
                <a:lnTo>
                  <a:pt x="0" y="498767"/>
                </a:lnTo>
                <a:lnTo>
                  <a:pt x="2413" y="503186"/>
                </a:lnTo>
                <a:lnTo>
                  <a:pt x="43756" y="578169"/>
                </a:lnTo>
                <a:lnTo>
                  <a:pt x="44674" y="542043"/>
                </a:lnTo>
                <a:lnTo>
                  <a:pt x="16002" y="489940"/>
                </a:lnTo>
                <a:lnTo>
                  <a:pt x="10414" y="488327"/>
                </a:lnTo>
                <a:close/>
              </a:path>
              <a:path w="109854" h="594360">
                <a:moveTo>
                  <a:pt x="53423" y="557928"/>
                </a:moveTo>
                <a:lnTo>
                  <a:pt x="45212" y="571233"/>
                </a:lnTo>
                <a:lnTo>
                  <a:pt x="60960" y="571614"/>
                </a:lnTo>
                <a:lnTo>
                  <a:pt x="53423" y="557928"/>
                </a:lnTo>
                <a:close/>
              </a:path>
              <a:path w="109854" h="594360">
                <a:moveTo>
                  <a:pt x="62962" y="542472"/>
                </a:moveTo>
                <a:lnTo>
                  <a:pt x="53423" y="557928"/>
                </a:lnTo>
                <a:lnTo>
                  <a:pt x="60960" y="571614"/>
                </a:lnTo>
                <a:lnTo>
                  <a:pt x="62220" y="571614"/>
                </a:lnTo>
                <a:lnTo>
                  <a:pt x="62962" y="542472"/>
                </a:lnTo>
                <a:close/>
              </a:path>
              <a:path w="109854" h="594360">
                <a:moveTo>
                  <a:pt x="49530" y="511924"/>
                </a:moveTo>
                <a:lnTo>
                  <a:pt x="45339" y="515912"/>
                </a:lnTo>
                <a:lnTo>
                  <a:pt x="44674" y="542043"/>
                </a:lnTo>
                <a:lnTo>
                  <a:pt x="53423" y="557928"/>
                </a:lnTo>
                <a:lnTo>
                  <a:pt x="62962" y="542472"/>
                </a:lnTo>
                <a:lnTo>
                  <a:pt x="63627" y="516356"/>
                </a:lnTo>
                <a:lnTo>
                  <a:pt x="59563" y="512165"/>
                </a:lnTo>
                <a:lnTo>
                  <a:pt x="49530" y="511924"/>
                </a:lnTo>
                <a:close/>
              </a:path>
              <a:path w="109854" h="594360">
                <a:moveTo>
                  <a:pt x="52578" y="383946"/>
                </a:moveTo>
                <a:lnTo>
                  <a:pt x="48387" y="387934"/>
                </a:lnTo>
                <a:lnTo>
                  <a:pt x="46863" y="452882"/>
                </a:lnTo>
                <a:lnTo>
                  <a:pt x="50800" y="457073"/>
                </a:lnTo>
                <a:lnTo>
                  <a:pt x="60960" y="457314"/>
                </a:lnTo>
                <a:lnTo>
                  <a:pt x="65151" y="453326"/>
                </a:lnTo>
                <a:lnTo>
                  <a:pt x="66675" y="388378"/>
                </a:lnTo>
                <a:lnTo>
                  <a:pt x="62738" y="384187"/>
                </a:lnTo>
                <a:lnTo>
                  <a:pt x="52578" y="383946"/>
                </a:lnTo>
                <a:close/>
              </a:path>
              <a:path w="109854" h="594360">
                <a:moveTo>
                  <a:pt x="55753" y="255968"/>
                </a:moveTo>
                <a:lnTo>
                  <a:pt x="51562" y="259956"/>
                </a:lnTo>
                <a:lnTo>
                  <a:pt x="49911" y="324904"/>
                </a:lnTo>
                <a:lnTo>
                  <a:pt x="53975" y="329095"/>
                </a:lnTo>
                <a:lnTo>
                  <a:pt x="64008" y="329336"/>
                </a:lnTo>
                <a:lnTo>
                  <a:pt x="68199" y="325348"/>
                </a:lnTo>
                <a:lnTo>
                  <a:pt x="69850" y="260400"/>
                </a:lnTo>
                <a:lnTo>
                  <a:pt x="65786" y="256209"/>
                </a:lnTo>
                <a:lnTo>
                  <a:pt x="55753" y="255968"/>
                </a:lnTo>
                <a:close/>
              </a:path>
              <a:path w="109854" h="594360">
                <a:moveTo>
                  <a:pt x="58801" y="127977"/>
                </a:moveTo>
                <a:lnTo>
                  <a:pt x="54610" y="131978"/>
                </a:lnTo>
                <a:lnTo>
                  <a:pt x="53086" y="196926"/>
                </a:lnTo>
                <a:lnTo>
                  <a:pt x="57023" y="201117"/>
                </a:lnTo>
                <a:lnTo>
                  <a:pt x="67183" y="201358"/>
                </a:lnTo>
                <a:lnTo>
                  <a:pt x="71374" y="197370"/>
                </a:lnTo>
                <a:lnTo>
                  <a:pt x="72898" y="132422"/>
                </a:lnTo>
                <a:lnTo>
                  <a:pt x="68834" y="128231"/>
                </a:lnTo>
                <a:lnTo>
                  <a:pt x="58801" y="127977"/>
                </a:lnTo>
                <a:close/>
              </a:path>
              <a:path w="109854" h="594360">
                <a:moveTo>
                  <a:pt x="61849" y="0"/>
                </a:moveTo>
                <a:lnTo>
                  <a:pt x="57658" y="4000"/>
                </a:lnTo>
                <a:lnTo>
                  <a:pt x="56134" y="68948"/>
                </a:lnTo>
                <a:lnTo>
                  <a:pt x="60071" y="73139"/>
                </a:lnTo>
                <a:lnTo>
                  <a:pt x="70231" y="73380"/>
                </a:lnTo>
                <a:lnTo>
                  <a:pt x="74422" y="69392"/>
                </a:lnTo>
                <a:lnTo>
                  <a:pt x="75946" y="4445"/>
                </a:lnTo>
                <a:lnTo>
                  <a:pt x="72009" y="254"/>
                </a:lnTo>
                <a:lnTo>
                  <a:pt x="6184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58678" y="5761482"/>
            <a:ext cx="109855" cy="594360"/>
          </a:xfrm>
          <a:custGeom>
            <a:avLst/>
            <a:gdLst/>
            <a:ahLst/>
            <a:cxnLst/>
            <a:rect l="l" t="t" r="r" b="b"/>
            <a:pathLst>
              <a:path w="109854" h="594360">
                <a:moveTo>
                  <a:pt x="47284" y="584568"/>
                </a:moveTo>
                <a:lnTo>
                  <a:pt x="52577" y="594169"/>
                </a:lnTo>
                <a:lnTo>
                  <a:pt x="58048" y="585292"/>
                </a:lnTo>
                <a:lnTo>
                  <a:pt x="47751" y="585050"/>
                </a:lnTo>
                <a:lnTo>
                  <a:pt x="47284" y="584568"/>
                </a:lnTo>
                <a:close/>
              </a:path>
              <a:path w="109854" h="594360">
                <a:moveTo>
                  <a:pt x="44674" y="542043"/>
                </a:moveTo>
                <a:lnTo>
                  <a:pt x="43756" y="578169"/>
                </a:lnTo>
                <a:lnTo>
                  <a:pt x="47284" y="584568"/>
                </a:lnTo>
                <a:lnTo>
                  <a:pt x="47751" y="585050"/>
                </a:lnTo>
                <a:lnTo>
                  <a:pt x="57785" y="585292"/>
                </a:lnTo>
                <a:lnTo>
                  <a:pt x="58423" y="584682"/>
                </a:lnTo>
                <a:lnTo>
                  <a:pt x="62038" y="578816"/>
                </a:lnTo>
                <a:lnTo>
                  <a:pt x="62220" y="571614"/>
                </a:lnTo>
                <a:lnTo>
                  <a:pt x="60960" y="571614"/>
                </a:lnTo>
                <a:lnTo>
                  <a:pt x="45212" y="571233"/>
                </a:lnTo>
                <a:lnTo>
                  <a:pt x="53423" y="557928"/>
                </a:lnTo>
                <a:lnTo>
                  <a:pt x="44674" y="542043"/>
                </a:lnTo>
                <a:close/>
              </a:path>
              <a:path w="109854" h="594360">
                <a:moveTo>
                  <a:pt x="58423" y="584682"/>
                </a:moveTo>
                <a:lnTo>
                  <a:pt x="57785" y="585292"/>
                </a:lnTo>
                <a:lnTo>
                  <a:pt x="58048" y="585292"/>
                </a:lnTo>
                <a:lnTo>
                  <a:pt x="58423" y="584682"/>
                </a:lnTo>
                <a:close/>
              </a:path>
              <a:path w="109854" h="594360">
                <a:moveTo>
                  <a:pt x="62038" y="578816"/>
                </a:moveTo>
                <a:lnTo>
                  <a:pt x="58423" y="584682"/>
                </a:lnTo>
                <a:lnTo>
                  <a:pt x="61975" y="581291"/>
                </a:lnTo>
                <a:lnTo>
                  <a:pt x="62038" y="578816"/>
                </a:lnTo>
                <a:close/>
              </a:path>
              <a:path w="109854" h="594360">
                <a:moveTo>
                  <a:pt x="43756" y="578169"/>
                </a:moveTo>
                <a:lnTo>
                  <a:pt x="43688" y="580859"/>
                </a:lnTo>
                <a:lnTo>
                  <a:pt x="47284" y="584568"/>
                </a:lnTo>
                <a:lnTo>
                  <a:pt x="43756" y="578169"/>
                </a:lnTo>
                <a:close/>
              </a:path>
              <a:path w="109854" h="594360">
                <a:moveTo>
                  <a:pt x="99822" y="490486"/>
                </a:moveTo>
                <a:lnTo>
                  <a:pt x="94106" y="491832"/>
                </a:lnTo>
                <a:lnTo>
                  <a:pt x="91567" y="496125"/>
                </a:lnTo>
                <a:lnTo>
                  <a:pt x="62962" y="542472"/>
                </a:lnTo>
                <a:lnTo>
                  <a:pt x="62038" y="578816"/>
                </a:lnTo>
                <a:lnTo>
                  <a:pt x="109727" y="501421"/>
                </a:lnTo>
                <a:lnTo>
                  <a:pt x="108330" y="495782"/>
                </a:lnTo>
                <a:lnTo>
                  <a:pt x="104140" y="493141"/>
                </a:lnTo>
                <a:lnTo>
                  <a:pt x="99822" y="490486"/>
                </a:lnTo>
                <a:close/>
              </a:path>
              <a:path w="109854" h="594360">
                <a:moveTo>
                  <a:pt x="10414" y="488327"/>
                </a:moveTo>
                <a:lnTo>
                  <a:pt x="1524" y="493204"/>
                </a:lnTo>
                <a:lnTo>
                  <a:pt x="0" y="498767"/>
                </a:lnTo>
                <a:lnTo>
                  <a:pt x="2413" y="503186"/>
                </a:lnTo>
                <a:lnTo>
                  <a:pt x="43756" y="578169"/>
                </a:lnTo>
                <a:lnTo>
                  <a:pt x="44674" y="542043"/>
                </a:lnTo>
                <a:lnTo>
                  <a:pt x="16001" y="489940"/>
                </a:lnTo>
                <a:lnTo>
                  <a:pt x="10414" y="488327"/>
                </a:lnTo>
                <a:close/>
              </a:path>
              <a:path w="109854" h="594360">
                <a:moveTo>
                  <a:pt x="53423" y="557928"/>
                </a:moveTo>
                <a:lnTo>
                  <a:pt x="45212" y="571233"/>
                </a:lnTo>
                <a:lnTo>
                  <a:pt x="60960" y="571614"/>
                </a:lnTo>
                <a:lnTo>
                  <a:pt x="53423" y="557928"/>
                </a:lnTo>
                <a:close/>
              </a:path>
              <a:path w="109854" h="594360">
                <a:moveTo>
                  <a:pt x="62962" y="542472"/>
                </a:moveTo>
                <a:lnTo>
                  <a:pt x="53423" y="557928"/>
                </a:lnTo>
                <a:lnTo>
                  <a:pt x="60960" y="571614"/>
                </a:lnTo>
                <a:lnTo>
                  <a:pt x="62220" y="571614"/>
                </a:lnTo>
                <a:lnTo>
                  <a:pt x="62962" y="542472"/>
                </a:lnTo>
                <a:close/>
              </a:path>
              <a:path w="109854" h="594360">
                <a:moveTo>
                  <a:pt x="49529" y="511911"/>
                </a:moveTo>
                <a:lnTo>
                  <a:pt x="45339" y="515912"/>
                </a:lnTo>
                <a:lnTo>
                  <a:pt x="44674" y="542043"/>
                </a:lnTo>
                <a:lnTo>
                  <a:pt x="53423" y="557928"/>
                </a:lnTo>
                <a:lnTo>
                  <a:pt x="62962" y="542472"/>
                </a:lnTo>
                <a:lnTo>
                  <a:pt x="63626" y="516356"/>
                </a:lnTo>
                <a:lnTo>
                  <a:pt x="59563" y="512165"/>
                </a:lnTo>
                <a:lnTo>
                  <a:pt x="49529" y="511911"/>
                </a:lnTo>
                <a:close/>
              </a:path>
              <a:path w="109854" h="594360">
                <a:moveTo>
                  <a:pt x="52577" y="383933"/>
                </a:moveTo>
                <a:lnTo>
                  <a:pt x="48387" y="387934"/>
                </a:lnTo>
                <a:lnTo>
                  <a:pt x="46863" y="452869"/>
                </a:lnTo>
                <a:lnTo>
                  <a:pt x="50800" y="457073"/>
                </a:lnTo>
                <a:lnTo>
                  <a:pt x="60960" y="457314"/>
                </a:lnTo>
                <a:lnTo>
                  <a:pt x="65150" y="453313"/>
                </a:lnTo>
                <a:lnTo>
                  <a:pt x="66675" y="388378"/>
                </a:lnTo>
                <a:lnTo>
                  <a:pt x="62738" y="384175"/>
                </a:lnTo>
                <a:lnTo>
                  <a:pt x="52577" y="383933"/>
                </a:lnTo>
                <a:close/>
              </a:path>
              <a:path w="109854" h="594360">
                <a:moveTo>
                  <a:pt x="55752" y="255955"/>
                </a:moveTo>
                <a:lnTo>
                  <a:pt x="51562" y="259956"/>
                </a:lnTo>
                <a:lnTo>
                  <a:pt x="49911" y="324891"/>
                </a:lnTo>
                <a:lnTo>
                  <a:pt x="53975" y="329082"/>
                </a:lnTo>
                <a:lnTo>
                  <a:pt x="64007" y="329336"/>
                </a:lnTo>
                <a:lnTo>
                  <a:pt x="68199" y="325335"/>
                </a:lnTo>
                <a:lnTo>
                  <a:pt x="69850" y="260388"/>
                </a:lnTo>
                <a:lnTo>
                  <a:pt x="65786" y="256197"/>
                </a:lnTo>
                <a:lnTo>
                  <a:pt x="55752" y="255955"/>
                </a:lnTo>
                <a:close/>
              </a:path>
              <a:path w="109854" h="594360">
                <a:moveTo>
                  <a:pt x="58800" y="127977"/>
                </a:moveTo>
                <a:lnTo>
                  <a:pt x="54610" y="131978"/>
                </a:lnTo>
                <a:lnTo>
                  <a:pt x="53086" y="196913"/>
                </a:lnTo>
                <a:lnTo>
                  <a:pt x="57023" y="201104"/>
                </a:lnTo>
                <a:lnTo>
                  <a:pt x="67182" y="201358"/>
                </a:lnTo>
                <a:lnTo>
                  <a:pt x="71374" y="197358"/>
                </a:lnTo>
                <a:lnTo>
                  <a:pt x="72898" y="132410"/>
                </a:lnTo>
                <a:lnTo>
                  <a:pt x="68833" y="128219"/>
                </a:lnTo>
                <a:lnTo>
                  <a:pt x="58800" y="127977"/>
                </a:lnTo>
                <a:close/>
              </a:path>
              <a:path w="109854" h="594360">
                <a:moveTo>
                  <a:pt x="61849" y="0"/>
                </a:moveTo>
                <a:lnTo>
                  <a:pt x="57657" y="4000"/>
                </a:lnTo>
                <a:lnTo>
                  <a:pt x="56133" y="68935"/>
                </a:lnTo>
                <a:lnTo>
                  <a:pt x="60071" y="73126"/>
                </a:lnTo>
                <a:lnTo>
                  <a:pt x="70230" y="73380"/>
                </a:lnTo>
                <a:lnTo>
                  <a:pt x="74422" y="69380"/>
                </a:lnTo>
                <a:lnTo>
                  <a:pt x="75946" y="4432"/>
                </a:lnTo>
                <a:lnTo>
                  <a:pt x="72008" y="241"/>
                </a:lnTo>
                <a:lnTo>
                  <a:pt x="6184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27447" y="3081527"/>
            <a:ext cx="3371215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603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5"/>
              </a:spcBef>
            </a:pPr>
            <a:r>
              <a:rPr sz="14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4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400" b="1" i="1" spc="-5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400" b="1" spc="-5" dirty="0">
                <a:latin typeface="Courier New" panose="02070309020205020404"/>
                <a:cs typeface="Courier New" panose="02070309020205020404"/>
              </a:rPr>
              <a:t>&lt; 12</a:t>
            </a:r>
            <a:r>
              <a:rPr sz="1400" spc="-5" dirty="0">
                <a:latin typeface="Courier New" panose="02070309020205020404"/>
                <a:cs typeface="Courier New" panose="02070309020205020404"/>
              </a:rPr>
              <a:t>)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197485">
              <a:lnSpc>
                <a:spcPct val="100000"/>
              </a:lnSpc>
            </a:pPr>
            <a:r>
              <a:rPr sz="1400" spc="-10" dirty="0">
                <a:latin typeface="Courier New" panose="02070309020205020404"/>
                <a:cs typeface="Courier New" panose="02070309020205020404"/>
              </a:rPr>
              <a:t>printf(“Insufficient</a:t>
            </a:r>
            <a:r>
              <a:rPr sz="1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10" dirty="0">
                <a:latin typeface="Courier New" panose="02070309020205020404"/>
                <a:cs typeface="Courier New" panose="02070309020205020404"/>
              </a:rPr>
              <a:t>funds”);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400" b="1" spc="-5" dirty="0">
                <a:latin typeface="Courier New" panose="02070309020205020404"/>
                <a:cs typeface="Courier New" panose="02070309020205020404"/>
              </a:rPr>
              <a:t>else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197485">
              <a:lnSpc>
                <a:spcPct val="100000"/>
              </a:lnSpc>
            </a:pPr>
            <a:r>
              <a:rPr sz="1400" spc="-5" dirty="0">
                <a:latin typeface="Courier New" panose="02070309020205020404"/>
                <a:cs typeface="Courier New" panose="02070309020205020404"/>
              </a:rPr>
              <a:t>printf(“Thank</a:t>
            </a:r>
            <a:r>
              <a:rPr sz="1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latin typeface="Courier New" panose="02070309020205020404"/>
                <a:cs typeface="Courier New" panose="02070309020205020404"/>
              </a:rPr>
              <a:t>you!”);</a:t>
            </a:r>
            <a:endParaRPr sz="14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7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 &lt;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k;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 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66800" y="19050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1796" y="4197172"/>
            <a:ext cx="2561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  <a:tab pos="579120" algn="l"/>
                <a:tab pos="2421255" algn="l"/>
              </a:tabLst>
            </a:pP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2	5	</a:t>
            </a:r>
            <a:r>
              <a:rPr sz="1800" spc="-15" dirty="0">
                <a:solidFill>
                  <a:srgbClr val="C00000"/>
                </a:solidFill>
                <a:latin typeface="Gothic Uralic"/>
                <a:cs typeface="Gothic Uralic"/>
              </a:rPr>
              <a:t>t</a:t>
            </a:r>
            <a:r>
              <a:rPr sz="1800" spc="5" dirty="0">
                <a:solidFill>
                  <a:srgbClr val="C00000"/>
                </a:solidFill>
                <a:latin typeface="Gothic Uralic"/>
                <a:cs typeface="Gothic Uralic"/>
              </a:rPr>
              <a:t>ru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e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4</a:t>
            </a:r>
            <a:endParaRPr sz="2700" baseline="-30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3294" y="4987797"/>
            <a:ext cx="389953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3759835" algn="l"/>
              </a:tabLst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05096" y="4419600"/>
            <a:ext cx="160655" cy="627380"/>
          </a:xfrm>
          <a:custGeom>
            <a:avLst/>
            <a:gdLst/>
            <a:ahLst/>
            <a:cxnLst/>
            <a:rect l="l" t="t" r="r" b="b"/>
            <a:pathLst>
              <a:path w="160654" h="627379">
                <a:moveTo>
                  <a:pt x="2155" y="611603"/>
                </a:moveTo>
                <a:lnTo>
                  <a:pt x="0" y="626872"/>
                </a:lnTo>
                <a:lnTo>
                  <a:pt x="13885" y="621411"/>
                </a:lnTo>
                <a:lnTo>
                  <a:pt x="13334" y="621411"/>
                </a:lnTo>
                <a:lnTo>
                  <a:pt x="7746" y="617093"/>
                </a:lnTo>
                <a:lnTo>
                  <a:pt x="2286" y="612775"/>
                </a:lnTo>
                <a:lnTo>
                  <a:pt x="2155" y="611603"/>
                </a:lnTo>
                <a:close/>
              </a:path>
              <a:path w="160654" h="627379">
                <a:moveTo>
                  <a:pt x="35470" y="557301"/>
                </a:moveTo>
                <a:lnTo>
                  <a:pt x="34925" y="558164"/>
                </a:lnTo>
                <a:lnTo>
                  <a:pt x="20827" y="578612"/>
                </a:lnTo>
                <a:lnTo>
                  <a:pt x="5968" y="598932"/>
                </a:lnTo>
                <a:lnTo>
                  <a:pt x="5714" y="599186"/>
                </a:lnTo>
                <a:lnTo>
                  <a:pt x="3505" y="602045"/>
                </a:lnTo>
                <a:lnTo>
                  <a:pt x="2155" y="611603"/>
                </a:lnTo>
                <a:lnTo>
                  <a:pt x="2286" y="612775"/>
                </a:lnTo>
                <a:lnTo>
                  <a:pt x="7746" y="617093"/>
                </a:lnTo>
                <a:lnTo>
                  <a:pt x="13334" y="621411"/>
                </a:lnTo>
                <a:lnTo>
                  <a:pt x="14106" y="621323"/>
                </a:lnTo>
                <a:lnTo>
                  <a:pt x="23514" y="617623"/>
                </a:lnTo>
                <a:lnTo>
                  <a:pt x="25653" y="614933"/>
                </a:lnTo>
                <a:lnTo>
                  <a:pt x="30141" y="608838"/>
                </a:lnTo>
                <a:lnTo>
                  <a:pt x="28193" y="608838"/>
                </a:lnTo>
                <a:lnTo>
                  <a:pt x="11049" y="595249"/>
                </a:lnTo>
                <a:lnTo>
                  <a:pt x="31233" y="587312"/>
                </a:lnTo>
                <a:lnTo>
                  <a:pt x="35470" y="557301"/>
                </a:lnTo>
                <a:close/>
              </a:path>
              <a:path w="160654" h="627379">
                <a:moveTo>
                  <a:pt x="14106" y="621323"/>
                </a:moveTo>
                <a:lnTo>
                  <a:pt x="13334" y="621411"/>
                </a:lnTo>
                <a:lnTo>
                  <a:pt x="13885" y="621411"/>
                </a:lnTo>
                <a:lnTo>
                  <a:pt x="14106" y="621323"/>
                </a:lnTo>
                <a:close/>
              </a:path>
              <a:path w="160654" h="627379">
                <a:moveTo>
                  <a:pt x="23514" y="617623"/>
                </a:moveTo>
                <a:lnTo>
                  <a:pt x="14106" y="621323"/>
                </a:lnTo>
                <a:lnTo>
                  <a:pt x="21208" y="620522"/>
                </a:lnTo>
                <a:lnTo>
                  <a:pt x="23514" y="617623"/>
                </a:lnTo>
                <a:close/>
              </a:path>
              <a:path w="160654" h="627379">
                <a:moveTo>
                  <a:pt x="99694" y="560451"/>
                </a:moveTo>
                <a:lnTo>
                  <a:pt x="50925" y="579569"/>
                </a:lnTo>
                <a:lnTo>
                  <a:pt x="41782" y="592963"/>
                </a:lnTo>
                <a:lnTo>
                  <a:pt x="26415" y="613918"/>
                </a:lnTo>
                <a:lnTo>
                  <a:pt x="25653" y="614933"/>
                </a:lnTo>
                <a:lnTo>
                  <a:pt x="23514" y="617623"/>
                </a:lnTo>
                <a:lnTo>
                  <a:pt x="108965" y="584073"/>
                </a:lnTo>
                <a:lnTo>
                  <a:pt x="112140" y="576707"/>
                </a:lnTo>
                <a:lnTo>
                  <a:pt x="109600" y="570230"/>
                </a:lnTo>
                <a:lnTo>
                  <a:pt x="107061" y="563626"/>
                </a:lnTo>
                <a:lnTo>
                  <a:pt x="99694" y="560451"/>
                </a:lnTo>
                <a:close/>
              </a:path>
              <a:path w="160654" h="627379">
                <a:moveTo>
                  <a:pt x="3505" y="602045"/>
                </a:moveTo>
                <a:lnTo>
                  <a:pt x="1396" y="604774"/>
                </a:lnTo>
                <a:lnTo>
                  <a:pt x="2155" y="611603"/>
                </a:lnTo>
                <a:lnTo>
                  <a:pt x="3505" y="602045"/>
                </a:lnTo>
                <a:close/>
              </a:path>
              <a:path w="160654" h="627379">
                <a:moveTo>
                  <a:pt x="31233" y="587312"/>
                </a:moveTo>
                <a:lnTo>
                  <a:pt x="11049" y="595249"/>
                </a:lnTo>
                <a:lnTo>
                  <a:pt x="28193" y="608838"/>
                </a:lnTo>
                <a:lnTo>
                  <a:pt x="31233" y="587312"/>
                </a:lnTo>
                <a:close/>
              </a:path>
              <a:path w="160654" h="627379">
                <a:moveTo>
                  <a:pt x="50925" y="579569"/>
                </a:moveTo>
                <a:lnTo>
                  <a:pt x="31233" y="587312"/>
                </a:lnTo>
                <a:lnTo>
                  <a:pt x="28193" y="608838"/>
                </a:lnTo>
                <a:lnTo>
                  <a:pt x="30141" y="608838"/>
                </a:lnTo>
                <a:lnTo>
                  <a:pt x="41782" y="592963"/>
                </a:lnTo>
                <a:lnTo>
                  <a:pt x="50925" y="579569"/>
                </a:lnTo>
                <a:close/>
              </a:path>
              <a:path w="160654" h="627379">
                <a:moveTo>
                  <a:pt x="22859" y="506222"/>
                </a:moveTo>
                <a:lnTo>
                  <a:pt x="16382" y="511048"/>
                </a:lnTo>
                <a:lnTo>
                  <a:pt x="15366" y="518032"/>
                </a:lnTo>
                <a:lnTo>
                  <a:pt x="3505" y="602045"/>
                </a:lnTo>
                <a:lnTo>
                  <a:pt x="5714" y="599186"/>
                </a:lnTo>
                <a:lnTo>
                  <a:pt x="5968" y="598932"/>
                </a:lnTo>
                <a:lnTo>
                  <a:pt x="20827" y="578612"/>
                </a:lnTo>
                <a:lnTo>
                  <a:pt x="34925" y="558164"/>
                </a:lnTo>
                <a:lnTo>
                  <a:pt x="35470" y="557301"/>
                </a:lnTo>
                <a:lnTo>
                  <a:pt x="40512" y="521588"/>
                </a:lnTo>
                <a:lnTo>
                  <a:pt x="41528" y="514604"/>
                </a:lnTo>
                <a:lnTo>
                  <a:pt x="36702" y="508126"/>
                </a:lnTo>
                <a:lnTo>
                  <a:pt x="29717" y="507238"/>
                </a:lnTo>
                <a:lnTo>
                  <a:pt x="22859" y="506222"/>
                </a:lnTo>
                <a:close/>
              </a:path>
              <a:path w="160654" h="627379">
                <a:moveTo>
                  <a:pt x="51307" y="0"/>
                </a:moveTo>
                <a:lnTo>
                  <a:pt x="43179" y="381"/>
                </a:lnTo>
                <a:lnTo>
                  <a:pt x="38607" y="5714"/>
                </a:lnTo>
                <a:lnTo>
                  <a:pt x="33908" y="10922"/>
                </a:lnTo>
                <a:lnTo>
                  <a:pt x="34416" y="18923"/>
                </a:lnTo>
                <a:lnTo>
                  <a:pt x="39624" y="23622"/>
                </a:lnTo>
                <a:lnTo>
                  <a:pt x="53212" y="35560"/>
                </a:lnTo>
                <a:lnTo>
                  <a:pt x="65150" y="47751"/>
                </a:lnTo>
                <a:lnTo>
                  <a:pt x="95123" y="88900"/>
                </a:lnTo>
                <a:lnTo>
                  <a:pt x="116966" y="136144"/>
                </a:lnTo>
                <a:lnTo>
                  <a:pt x="130301" y="188594"/>
                </a:lnTo>
                <a:lnTo>
                  <a:pt x="135254" y="245491"/>
                </a:lnTo>
                <a:lnTo>
                  <a:pt x="134986" y="265430"/>
                </a:lnTo>
                <a:lnTo>
                  <a:pt x="131825" y="305562"/>
                </a:lnTo>
                <a:lnTo>
                  <a:pt x="124967" y="347091"/>
                </a:lnTo>
                <a:lnTo>
                  <a:pt x="114300" y="389127"/>
                </a:lnTo>
                <a:lnTo>
                  <a:pt x="99949" y="431545"/>
                </a:lnTo>
                <a:lnTo>
                  <a:pt x="81914" y="474091"/>
                </a:lnTo>
                <a:lnTo>
                  <a:pt x="60198" y="516381"/>
                </a:lnTo>
                <a:lnTo>
                  <a:pt x="35470" y="557301"/>
                </a:lnTo>
                <a:lnTo>
                  <a:pt x="31233" y="587312"/>
                </a:lnTo>
                <a:lnTo>
                  <a:pt x="69976" y="550163"/>
                </a:lnTo>
                <a:lnTo>
                  <a:pt x="94485" y="506222"/>
                </a:lnTo>
                <a:lnTo>
                  <a:pt x="115062" y="462280"/>
                </a:lnTo>
                <a:lnTo>
                  <a:pt x="131825" y="417956"/>
                </a:lnTo>
                <a:lnTo>
                  <a:pt x="144779" y="373633"/>
                </a:lnTo>
                <a:lnTo>
                  <a:pt x="153924" y="329819"/>
                </a:lnTo>
                <a:lnTo>
                  <a:pt x="159257" y="286638"/>
                </a:lnTo>
                <a:lnTo>
                  <a:pt x="160527" y="244475"/>
                </a:lnTo>
                <a:lnTo>
                  <a:pt x="159765" y="223900"/>
                </a:lnTo>
                <a:lnTo>
                  <a:pt x="155193" y="183642"/>
                </a:lnTo>
                <a:lnTo>
                  <a:pt x="146430" y="145287"/>
                </a:lnTo>
                <a:lnTo>
                  <a:pt x="133603" y="109093"/>
                </a:lnTo>
                <a:lnTo>
                  <a:pt x="106552" y="59436"/>
                </a:lnTo>
                <a:lnTo>
                  <a:pt x="69976" y="16637"/>
                </a:lnTo>
                <a:lnTo>
                  <a:pt x="56514" y="4572"/>
                </a:lnTo>
                <a:lnTo>
                  <a:pt x="5130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4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&lt; k; 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1796" y="4211269"/>
            <a:ext cx="2561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  <a:tab pos="2421255" algn="l"/>
              </a:tabLst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	5	4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0600" y="18288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3294" y="4987797"/>
            <a:ext cx="416623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3759835" algn="l"/>
                <a:tab pos="4026535" algn="l"/>
              </a:tabLst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	6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79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&lt; k;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1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3294" y="4987797"/>
            <a:ext cx="4166235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ts val="2140"/>
              </a:lnSpc>
              <a:spcBef>
                <a:spcPts val="100"/>
              </a:spcBef>
              <a:tabLst>
                <a:tab pos="3759835" algn="l"/>
                <a:tab pos="4026535" algn="l"/>
              </a:tabLst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	6</a:t>
            </a:r>
            <a:endParaRPr sz="2700" baseline="-3000">
              <a:latin typeface="Gothic Uralic"/>
              <a:cs typeface="Gothic Uralic"/>
            </a:endParaRPr>
          </a:p>
          <a:p>
            <a:pPr>
              <a:lnSpc>
                <a:spcPts val="19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2" name="object 12"/>
          <p:cNvSpPr/>
          <p:nvPr/>
        </p:nvSpPr>
        <p:spPr>
          <a:xfrm>
            <a:off x="694944" y="1746504"/>
            <a:ext cx="9992106" cy="2116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8898" y="1862455"/>
            <a:ext cx="9552940" cy="18186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1796" y="4211269"/>
            <a:ext cx="2879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  <a:tab pos="2421255" algn="l"/>
                <a:tab pos="2739390" algn="l"/>
              </a:tabLst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	5	4	</a:t>
            </a:r>
            <a:r>
              <a:rPr sz="2700" baseline="2000" dirty="0">
                <a:solidFill>
                  <a:srgbClr val="006FC0"/>
                </a:solidFill>
                <a:latin typeface="Gothic Uralic"/>
                <a:cs typeface="Gothic Uralic"/>
              </a:rPr>
              <a:t>7</a:t>
            </a:r>
            <a:endParaRPr sz="2700" baseline="20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4026408"/>
            <a:ext cx="8562340" cy="1816735"/>
          </a:xfrm>
          <a:custGeom>
            <a:avLst/>
            <a:gdLst/>
            <a:ahLst/>
            <a:cxnLst/>
            <a:rect l="l" t="t" r="r" b="b"/>
            <a:pathLst>
              <a:path w="8562340" h="1816735">
                <a:moveTo>
                  <a:pt x="8561832" y="0"/>
                </a:moveTo>
                <a:lnTo>
                  <a:pt x="0" y="0"/>
                </a:lnTo>
                <a:lnTo>
                  <a:pt x="0" y="1816607"/>
                </a:lnTo>
                <a:lnTo>
                  <a:pt x="8561832" y="1816607"/>
                </a:lnTo>
                <a:lnTo>
                  <a:pt x="85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3294" y="4524502"/>
            <a:ext cx="5147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for(index=0;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index &lt;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k;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index =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 1)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294" y="5256403"/>
            <a:ext cx="1352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3294" y="4036567"/>
            <a:ext cx="1845310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755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index,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120775">
              <a:lnSpc>
                <a:spcPts val="1995"/>
              </a:lnSpc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5308" y="6264351"/>
            <a:ext cx="529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3432" y="4208526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7500" algn="l"/>
              </a:tabLst>
            </a:pP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4	7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6800" y="19050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1796" y="4193794"/>
            <a:ext cx="143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  <a:tab pos="630555" algn="l"/>
                <a:tab pos="911860" algn="l"/>
              </a:tabLst>
            </a:pPr>
            <a:r>
              <a:rPr sz="2700" baseline="-5000" dirty="0">
                <a:solidFill>
                  <a:srgbClr val="006FC0"/>
                </a:solidFill>
                <a:latin typeface="Gothic Uralic"/>
                <a:cs typeface="Gothic Uralic"/>
              </a:rPr>
              <a:t>2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5	8	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f</a:t>
            </a:r>
            <a:r>
              <a:rPr sz="1800" spc="-10" dirty="0">
                <a:solidFill>
                  <a:srgbClr val="C00000"/>
                </a:solidFill>
                <a:latin typeface="Gothic Uralic"/>
                <a:cs typeface="Gothic Uralic"/>
              </a:rPr>
              <a:t>a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lse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5189" y="4424298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index =</a:t>
            </a:r>
            <a:r>
              <a:rPr sz="1800" spc="-114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1354" y="4987797"/>
            <a:ext cx="3678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271520" algn="l"/>
                <a:tab pos="3538220" algn="l"/>
              </a:tabLst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u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%d"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ex)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;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3	6</a:t>
            </a:r>
            <a:endParaRPr sz="2700" baseline="-3000">
              <a:latin typeface="Gothic Uralic"/>
              <a:cs typeface="Gothic Ural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16854" y="4443603"/>
            <a:ext cx="626110" cy="1217295"/>
          </a:xfrm>
          <a:custGeom>
            <a:avLst/>
            <a:gdLst/>
            <a:ahLst/>
            <a:cxnLst/>
            <a:rect l="l" t="t" r="r" b="b"/>
            <a:pathLst>
              <a:path w="626110" h="1217295">
                <a:moveTo>
                  <a:pt x="516769" y="1201704"/>
                </a:moveTo>
                <a:lnTo>
                  <a:pt x="514985" y="1217053"/>
                </a:lnTo>
                <a:lnTo>
                  <a:pt x="528598" y="1211313"/>
                </a:lnTo>
                <a:lnTo>
                  <a:pt x="522859" y="1207274"/>
                </a:lnTo>
                <a:lnTo>
                  <a:pt x="517017" y="1203248"/>
                </a:lnTo>
                <a:lnTo>
                  <a:pt x="516769" y="1201704"/>
                </a:lnTo>
                <a:close/>
              </a:path>
              <a:path w="626110" h="1217295">
                <a:moveTo>
                  <a:pt x="549838" y="1136545"/>
                </a:moveTo>
                <a:lnTo>
                  <a:pt x="531241" y="1172108"/>
                </a:lnTo>
                <a:lnTo>
                  <a:pt x="519684" y="1189583"/>
                </a:lnTo>
                <a:lnTo>
                  <a:pt x="517871" y="1192226"/>
                </a:lnTo>
                <a:lnTo>
                  <a:pt x="516769" y="1201704"/>
                </a:lnTo>
                <a:lnTo>
                  <a:pt x="517017" y="1203248"/>
                </a:lnTo>
                <a:lnTo>
                  <a:pt x="522859" y="1207274"/>
                </a:lnTo>
                <a:lnTo>
                  <a:pt x="528574" y="1211313"/>
                </a:lnTo>
                <a:lnTo>
                  <a:pt x="538404" y="1207178"/>
                </a:lnTo>
                <a:lnTo>
                  <a:pt x="540512" y="1204201"/>
                </a:lnTo>
                <a:lnTo>
                  <a:pt x="544553" y="1198359"/>
                </a:lnTo>
                <a:lnTo>
                  <a:pt x="542671" y="1198359"/>
                </a:lnTo>
                <a:lnTo>
                  <a:pt x="525145" y="1185189"/>
                </a:lnTo>
                <a:lnTo>
                  <a:pt x="545177" y="1176741"/>
                </a:lnTo>
                <a:lnTo>
                  <a:pt x="549838" y="1136545"/>
                </a:lnTo>
                <a:close/>
              </a:path>
              <a:path w="626110" h="1217295">
                <a:moveTo>
                  <a:pt x="538404" y="1207178"/>
                </a:moveTo>
                <a:lnTo>
                  <a:pt x="528615" y="1211306"/>
                </a:lnTo>
                <a:lnTo>
                  <a:pt x="536448" y="1209941"/>
                </a:lnTo>
                <a:lnTo>
                  <a:pt x="538404" y="1207178"/>
                </a:lnTo>
                <a:close/>
              </a:path>
              <a:path w="626110" h="1217295">
                <a:moveTo>
                  <a:pt x="612902" y="1148181"/>
                </a:moveTo>
                <a:lnTo>
                  <a:pt x="561815" y="1169724"/>
                </a:lnTo>
                <a:lnTo>
                  <a:pt x="561340" y="1170647"/>
                </a:lnTo>
                <a:lnTo>
                  <a:pt x="553163" y="1184821"/>
                </a:lnTo>
                <a:lnTo>
                  <a:pt x="544449" y="1198524"/>
                </a:lnTo>
                <a:lnTo>
                  <a:pt x="540512" y="1204201"/>
                </a:lnTo>
                <a:lnTo>
                  <a:pt x="538404" y="1207178"/>
                </a:lnTo>
                <a:lnTo>
                  <a:pt x="622808" y="1171587"/>
                </a:lnTo>
                <a:lnTo>
                  <a:pt x="625856" y="1164145"/>
                </a:lnTo>
                <a:lnTo>
                  <a:pt x="623062" y="1157681"/>
                </a:lnTo>
                <a:lnTo>
                  <a:pt x="620395" y="1151216"/>
                </a:lnTo>
                <a:lnTo>
                  <a:pt x="612902" y="1148181"/>
                </a:lnTo>
                <a:close/>
              </a:path>
              <a:path w="626110" h="1217295">
                <a:moveTo>
                  <a:pt x="517871" y="1192226"/>
                </a:moveTo>
                <a:lnTo>
                  <a:pt x="515747" y="1195324"/>
                </a:lnTo>
                <a:lnTo>
                  <a:pt x="516769" y="1201704"/>
                </a:lnTo>
                <a:lnTo>
                  <a:pt x="517871" y="1192226"/>
                </a:lnTo>
                <a:close/>
              </a:path>
              <a:path w="626110" h="1217295">
                <a:moveTo>
                  <a:pt x="545177" y="1176741"/>
                </a:moveTo>
                <a:lnTo>
                  <a:pt x="525145" y="1185189"/>
                </a:lnTo>
                <a:lnTo>
                  <a:pt x="542671" y="1198359"/>
                </a:lnTo>
                <a:lnTo>
                  <a:pt x="545177" y="1176741"/>
                </a:lnTo>
                <a:close/>
              </a:path>
              <a:path w="626110" h="1217295">
                <a:moveTo>
                  <a:pt x="561815" y="1169724"/>
                </a:moveTo>
                <a:lnTo>
                  <a:pt x="545177" y="1176741"/>
                </a:lnTo>
                <a:lnTo>
                  <a:pt x="542671" y="1198359"/>
                </a:lnTo>
                <a:lnTo>
                  <a:pt x="544553" y="1198359"/>
                </a:lnTo>
                <a:lnTo>
                  <a:pt x="553212" y="1184744"/>
                </a:lnTo>
                <a:lnTo>
                  <a:pt x="561340" y="1170647"/>
                </a:lnTo>
                <a:lnTo>
                  <a:pt x="561815" y="1169724"/>
                </a:lnTo>
                <a:close/>
              </a:path>
              <a:path w="626110" h="1217295">
                <a:moveTo>
                  <a:pt x="534797" y="1095883"/>
                </a:moveTo>
                <a:lnTo>
                  <a:pt x="528447" y="1100836"/>
                </a:lnTo>
                <a:lnTo>
                  <a:pt x="527685" y="1107821"/>
                </a:lnTo>
                <a:lnTo>
                  <a:pt x="517871" y="1192226"/>
                </a:lnTo>
                <a:lnTo>
                  <a:pt x="519684" y="1189583"/>
                </a:lnTo>
                <a:lnTo>
                  <a:pt x="523161" y="1184744"/>
                </a:lnTo>
                <a:lnTo>
                  <a:pt x="531241" y="1172108"/>
                </a:lnTo>
                <a:lnTo>
                  <a:pt x="538734" y="1158976"/>
                </a:lnTo>
                <a:lnTo>
                  <a:pt x="545719" y="1145501"/>
                </a:lnTo>
                <a:lnTo>
                  <a:pt x="549838" y="1136545"/>
                </a:lnTo>
                <a:lnTo>
                  <a:pt x="552863" y="1110488"/>
                </a:lnTo>
                <a:lnTo>
                  <a:pt x="553720" y="1103757"/>
                </a:lnTo>
                <a:lnTo>
                  <a:pt x="548767" y="1097407"/>
                </a:lnTo>
                <a:lnTo>
                  <a:pt x="534797" y="1095883"/>
                </a:lnTo>
                <a:close/>
              </a:path>
              <a:path w="626110" h="1217295">
                <a:moveTo>
                  <a:pt x="17145" y="0"/>
                </a:moveTo>
                <a:lnTo>
                  <a:pt x="9144" y="635"/>
                </a:lnTo>
                <a:lnTo>
                  <a:pt x="0" y="11303"/>
                </a:lnTo>
                <a:lnTo>
                  <a:pt x="762" y="19431"/>
                </a:lnTo>
                <a:lnTo>
                  <a:pt x="6096" y="23876"/>
                </a:lnTo>
                <a:lnTo>
                  <a:pt x="51308" y="62103"/>
                </a:lnTo>
                <a:lnTo>
                  <a:pt x="94742" y="100711"/>
                </a:lnTo>
                <a:lnTo>
                  <a:pt x="136525" y="139954"/>
                </a:lnTo>
                <a:lnTo>
                  <a:pt x="176530" y="179832"/>
                </a:lnTo>
                <a:lnTo>
                  <a:pt x="215011" y="220091"/>
                </a:lnTo>
                <a:lnTo>
                  <a:pt x="251714" y="260858"/>
                </a:lnTo>
                <a:lnTo>
                  <a:pt x="286766" y="301879"/>
                </a:lnTo>
                <a:lnTo>
                  <a:pt x="319913" y="343281"/>
                </a:lnTo>
                <a:lnTo>
                  <a:pt x="351282" y="384810"/>
                </a:lnTo>
                <a:lnTo>
                  <a:pt x="380873" y="426339"/>
                </a:lnTo>
                <a:lnTo>
                  <a:pt x="408559" y="467995"/>
                </a:lnTo>
                <a:lnTo>
                  <a:pt x="434340" y="509524"/>
                </a:lnTo>
                <a:lnTo>
                  <a:pt x="458089" y="550926"/>
                </a:lnTo>
                <a:lnTo>
                  <a:pt x="479933" y="592201"/>
                </a:lnTo>
                <a:lnTo>
                  <a:pt x="499745" y="633095"/>
                </a:lnTo>
                <a:lnTo>
                  <a:pt x="517525" y="673608"/>
                </a:lnTo>
                <a:lnTo>
                  <a:pt x="533400" y="713867"/>
                </a:lnTo>
                <a:lnTo>
                  <a:pt x="546989" y="753491"/>
                </a:lnTo>
                <a:lnTo>
                  <a:pt x="558546" y="792480"/>
                </a:lnTo>
                <a:lnTo>
                  <a:pt x="567944" y="830707"/>
                </a:lnTo>
                <a:lnTo>
                  <a:pt x="575183" y="868299"/>
                </a:lnTo>
                <a:lnTo>
                  <a:pt x="581914" y="922782"/>
                </a:lnTo>
                <a:lnTo>
                  <a:pt x="583565" y="975487"/>
                </a:lnTo>
                <a:lnTo>
                  <a:pt x="583057" y="992378"/>
                </a:lnTo>
                <a:lnTo>
                  <a:pt x="577977" y="1041781"/>
                </a:lnTo>
                <a:lnTo>
                  <a:pt x="567690" y="1088136"/>
                </a:lnTo>
                <a:lnTo>
                  <a:pt x="552069" y="1131697"/>
                </a:lnTo>
                <a:lnTo>
                  <a:pt x="549838" y="1136545"/>
                </a:lnTo>
                <a:lnTo>
                  <a:pt x="545177" y="1176741"/>
                </a:lnTo>
                <a:lnTo>
                  <a:pt x="575691" y="1141349"/>
                </a:lnTo>
                <a:lnTo>
                  <a:pt x="592201" y="1094613"/>
                </a:lnTo>
                <a:lnTo>
                  <a:pt x="603123" y="1045210"/>
                </a:lnTo>
                <a:lnTo>
                  <a:pt x="608330" y="993267"/>
                </a:lnTo>
                <a:lnTo>
                  <a:pt x="608965" y="975487"/>
                </a:lnTo>
                <a:lnTo>
                  <a:pt x="608965" y="957326"/>
                </a:lnTo>
                <a:lnTo>
                  <a:pt x="605409" y="901573"/>
                </a:lnTo>
                <a:lnTo>
                  <a:pt x="600202" y="863473"/>
                </a:lnTo>
                <a:lnTo>
                  <a:pt x="592582" y="824738"/>
                </a:lnTo>
                <a:lnTo>
                  <a:pt x="582930" y="785241"/>
                </a:lnTo>
                <a:lnTo>
                  <a:pt x="570992" y="745236"/>
                </a:lnTo>
                <a:lnTo>
                  <a:pt x="557022" y="704596"/>
                </a:lnTo>
                <a:lnTo>
                  <a:pt x="540893" y="663448"/>
                </a:lnTo>
                <a:lnTo>
                  <a:pt x="522605" y="622046"/>
                </a:lnTo>
                <a:lnTo>
                  <a:pt x="502285" y="580390"/>
                </a:lnTo>
                <a:lnTo>
                  <a:pt x="480060" y="538353"/>
                </a:lnTo>
                <a:lnTo>
                  <a:pt x="455930" y="496189"/>
                </a:lnTo>
                <a:lnTo>
                  <a:pt x="429641" y="453898"/>
                </a:lnTo>
                <a:lnTo>
                  <a:pt x="401574" y="411607"/>
                </a:lnTo>
                <a:lnTo>
                  <a:pt x="371602" y="369443"/>
                </a:lnTo>
                <a:lnTo>
                  <a:pt x="339725" y="327279"/>
                </a:lnTo>
                <a:lnTo>
                  <a:pt x="306070" y="285369"/>
                </a:lnTo>
                <a:lnTo>
                  <a:pt x="270637" y="243967"/>
                </a:lnTo>
                <a:lnTo>
                  <a:pt x="233425" y="202565"/>
                </a:lnTo>
                <a:lnTo>
                  <a:pt x="194564" y="161798"/>
                </a:lnTo>
                <a:lnTo>
                  <a:pt x="153924" y="121412"/>
                </a:lnTo>
                <a:lnTo>
                  <a:pt x="111633" y="81788"/>
                </a:lnTo>
                <a:lnTo>
                  <a:pt x="67691" y="42672"/>
                </a:lnTo>
                <a:lnTo>
                  <a:pt x="22479" y="4445"/>
                </a:lnTo>
                <a:lnTo>
                  <a:pt x="1714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2504" y="5388965"/>
            <a:ext cx="95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C00000"/>
                </a:solidFill>
                <a:latin typeface="Gothic Uralic"/>
                <a:cs typeface="Gothic Uralic"/>
              </a:rPr>
              <a:t>exit</a:t>
            </a:r>
            <a:r>
              <a:rPr sz="1800" spc="-9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othic Uralic"/>
                <a:cs typeface="Gothic Uralic"/>
              </a:rPr>
              <a:t>loop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14960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71600" y="4026408"/>
            <a:ext cx="3581400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34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i,</a:t>
            </a:r>
            <a:r>
              <a:rPr sz="1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k=2;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for(i=0;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 &lt;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k;</a:t>
            </a:r>
            <a:r>
              <a:rPr sz="16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i++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6800" y="1828800"/>
            <a:ext cx="9552940" cy="17068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For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Initialises a 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variable;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matches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against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condition;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modifies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2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control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each</a:t>
            </a:r>
            <a:r>
              <a:rPr sz="18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value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/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0152" y="4593717"/>
            <a:ext cx="2767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Shorter, equivalent</a:t>
            </a:r>
            <a:r>
              <a:rPr sz="1800" spc="-5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code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72305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481520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Practice</a:t>
            </a:r>
            <a:r>
              <a:rPr spc="-100" dirty="0"/>
              <a:t> </a:t>
            </a:r>
            <a:r>
              <a:rPr spc="5" dirty="0"/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6800" y="1524000"/>
            <a:ext cx="10220325" cy="41833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Create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 program that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can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add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five</a:t>
            </a:r>
            <a:r>
              <a:rPr sz="2000" b="1" i="1" spc="13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integers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TeXGyreAdventor"/>
              <a:cs typeface="TeXGyreAdventor"/>
            </a:endParaRPr>
          </a:p>
          <a:p>
            <a:pPr marL="469900" indent="-457835">
              <a:lnSpc>
                <a:spcPct val="100000"/>
              </a:lnSpc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Create an array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integers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store five numbers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loop of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your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choice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ask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user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enter five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successive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integers</a:t>
            </a:r>
            <a:r>
              <a:rPr sz="2000" spc="19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</a:t>
            </a: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store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these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-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another kind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loop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iterate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over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add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all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numbers stored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 the</a:t>
            </a:r>
            <a:r>
              <a:rPr sz="2000" spc="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Print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on screen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5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sum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Extension</a:t>
            </a:r>
            <a:endParaRPr sz="20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Make 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"talk"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bit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more about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what it is</a:t>
            </a:r>
            <a:r>
              <a:rPr sz="2000" spc="-1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doing: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E.g.,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output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details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about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calculation steps and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intermediate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 results.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1094308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47216" y="3934967"/>
            <a:ext cx="9284335" cy="25546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numbers[5] = { 0</a:t>
            </a:r>
            <a:r>
              <a:rPr sz="1600" b="1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};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printf("Please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enter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five</a:t>
            </a:r>
            <a:r>
              <a:rPr sz="1600" b="1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integers\n\n");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  <a:tabLst>
                <a:tab pos="3023235" algn="l"/>
              </a:tabLst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for(i =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0;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1600" b="1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&lt;=4;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i++)	</a:t>
            </a:r>
            <a:r>
              <a:rPr sz="1600" spc="1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for-loop,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allows i to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be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between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0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and</a:t>
            </a:r>
            <a:r>
              <a:rPr sz="16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4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848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printf("Number %d: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",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i+1);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add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1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for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sensible</a:t>
            </a:r>
            <a:r>
              <a:rPr sz="1600" spc="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output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8485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scanf("%d",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&amp;numbers[i]);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5975" y="170815"/>
            <a:ext cx="114719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Using </a:t>
            </a:r>
            <a:r>
              <a:rPr spc="5" dirty="0"/>
              <a:t>a loop </a:t>
            </a:r>
            <a:r>
              <a:rPr dirty="0"/>
              <a:t>in combination with an</a:t>
            </a:r>
            <a:r>
              <a:rPr spc="-90" dirty="0"/>
              <a:t> </a:t>
            </a:r>
            <a:r>
              <a:rPr spc="-5" dirty="0"/>
              <a:t>array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0600" y="1905000"/>
            <a:ext cx="9999980" cy="1836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Loops &amp;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Arrays: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Part</a:t>
            </a:r>
            <a:r>
              <a:rPr sz="2000" b="1" i="1" spc="4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1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are an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excellent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way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iterating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through the contents of an</a:t>
            </a:r>
            <a:r>
              <a:rPr sz="1800" spc="-1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1800" dirty="0">
              <a:latin typeface="Gothic Uralic"/>
              <a:cs typeface="Gothic Uralic"/>
            </a:endParaRPr>
          </a:p>
          <a:p>
            <a:pPr marL="756285" marR="232410" indent="-28702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 smtClean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can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index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(i)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for-loop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access successive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r>
              <a:rPr sz="1800" spc="-1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Gothic Uralic"/>
                <a:cs typeface="Gothic Uralic"/>
              </a:rPr>
              <a:t>items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and</a:t>
            </a:r>
            <a:endParaRPr lang="en-US" sz="1800" spc="-5" dirty="0" smtClean="0">
              <a:solidFill>
                <a:srgbClr val="252525"/>
              </a:solidFill>
              <a:latin typeface="Gothic Uralic"/>
              <a:cs typeface="Gothic Uralic"/>
            </a:endParaRPr>
          </a:p>
          <a:p>
            <a:pPr marL="756285" marR="232410" indent="-287020">
              <a:lnSpc>
                <a:spcPct val="100000"/>
              </a:lnSpc>
              <a:spcBef>
                <a:spcPts val="1030"/>
              </a:spcBef>
            </a:pP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also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print out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status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 information</a:t>
            </a:r>
            <a:endParaRPr sz="18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1600" y="3681984"/>
            <a:ext cx="9854565" cy="2801620"/>
          </a:xfrm>
          <a:custGeom>
            <a:avLst/>
            <a:gdLst/>
            <a:ahLst/>
            <a:cxnLst/>
            <a:rect l="l" t="t" r="r" b="b"/>
            <a:pathLst>
              <a:path w="9854565" h="2801620">
                <a:moveTo>
                  <a:pt x="9854184" y="0"/>
                </a:moveTo>
                <a:lnTo>
                  <a:pt x="0" y="0"/>
                </a:lnTo>
                <a:lnTo>
                  <a:pt x="0" y="2801112"/>
                </a:lnTo>
                <a:lnTo>
                  <a:pt x="9854184" y="2801112"/>
                </a:lnTo>
                <a:lnTo>
                  <a:pt x="985418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544" y="0"/>
            <a:ext cx="1094308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111391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Using </a:t>
            </a:r>
            <a:r>
              <a:rPr spc="5" dirty="0"/>
              <a:t>a loop </a:t>
            </a:r>
            <a:r>
              <a:rPr dirty="0"/>
              <a:t>in combination with an</a:t>
            </a:r>
            <a:r>
              <a:rPr spc="-90" dirty="0"/>
              <a:t> </a:t>
            </a:r>
            <a:r>
              <a:rPr spc="-5" dirty="0"/>
              <a:t>array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0600" y="1905000"/>
            <a:ext cx="10594975" cy="4750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Loops &amp;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Arrays: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Part</a:t>
            </a:r>
            <a:r>
              <a:rPr sz="2000" b="1" i="1" spc="4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2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are an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excellent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way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iterating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through the contents of an</a:t>
            </a:r>
            <a:r>
              <a:rPr sz="1800" spc="-2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can also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manipulated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within a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while-loop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access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specific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r>
              <a:rPr sz="1800" spc="-10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othic Uralic"/>
                <a:cs typeface="Gothic Uralic"/>
              </a:rPr>
              <a:t>items</a:t>
            </a:r>
            <a:endParaRPr sz="18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Gothic Uralic"/>
              <a:cs typeface="Gothic Uralic"/>
            </a:endParaRPr>
          </a:p>
          <a:p>
            <a:pPr marL="57531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k =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0, result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0;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57531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length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= sizeof(numbers) / sizeof(int);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compute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array</a:t>
            </a:r>
            <a:r>
              <a:rPr sz="16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length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Courier New" panose="02070309020205020404"/>
              <a:cs typeface="Courier New" panose="02070309020205020404"/>
            </a:endParaRPr>
          </a:p>
          <a:p>
            <a:pPr marL="57531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k &lt;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length)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must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 strictly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less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than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length</a:t>
            </a:r>
            <a:r>
              <a:rPr sz="16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(maxIndex+1==length)</a:t>
            </a:r>
          </a:p>
          <a:p>
            <a:pPr marL="57531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63625" marR="2431415">
              <a:lnSpc>
                <a:spcPct val="100000"/>
              </a:lnSpc>
              <a:tabLst>
                <a:tab pos="3877310" algn="l"/>
              </a:tabLst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printf("\nI'm adding %d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to %d", numbers[k],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result);  </a:t>
            </a:r>
          </a:p>
          <a:p>
            <a:pPr marL="1063625" marR="2431415">
              <a:lnSpc>
                <a:spcPct val="100000"/>
              </a:lnSpc>
              <a:tabLst>
                <a:tab pos="3877310" algn="l"/>
              </a:tabLst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result</a:t>
            </a:r>
            <a:r>
              <a:rPr sz="1600" b="1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1600" b="1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numbers[k];	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same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as result=result+numbers[k] </a:t>
            </a:r>
          </a:p>
          <a:p>
            <a:pPr marL="1063625" marR="2431415">
              <a:lnSpc>
                <a:spcPct val="100000"/>
              </a:lnSpc>
              <a:tabLst>
                <a:tab pos="3877310" algn="l"/>
              </a:tabLst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printf(" which gives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%d.",</a:t>
            </a:r>
            <a:r>
              <a:rPr sz="16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result);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6362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k++;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57531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57531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printf("\n\nThe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sum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all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 is: %d",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result);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877050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1953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More control within</a:t>
            </a:r>
            <a:r>
              <a:rPr spc="-100" dirty="0"/>
              <a:t> </a:t>
            </a:r>
            <a:r>
              <a:rPr spc="5" dirty="0"/>
              <a:t>loops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6800" y="1828800"/>
            <a:ext cx="10487025" cy="3648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break &amp;</a:t>
            </a:r>
            <a:r>
              <a:rPr sz="2000" b="1" i="1" spc="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continue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already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know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break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from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 switch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statement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–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interrupts execution within</a:t>
            </a:r>
            <a:r>
              <a:rPr sz="1800" spc="-15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lang="en-US" sz="18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i="1" dirty="0" smtClean="0">
                <a:solidFill>
                  <a:srgbClr val="252525"/>
                </a:solidFill>
                <a:latin typeface="TeXGyreAdventor"/>
                <a:cs typeface="TeXGyreAdventor"/>
              </a:rPr>
              <a:t>current </a:t>
            </a:r>
            <a:r>
              <a:rPr lang="en-US" sz="1800" i="1" dirty="0" smtClean="0">
                <a:solidFill>
                  <a:srgbClr val="252525"/>
                </a:solidFill>
                <a:latin typeface="TeXGyreAdventor"/>
                <a:cs typeface="TeXGyreAdventor"/>
              </a:rPr>
              <a:t>  </a:t>
            </a: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lang="en-US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lang="en-US" i="1" dirty="0" smtClean="0">
                <a:solidFill>
                  <a:srgbClr val="252525"/>
                </a:solidFill>
                <a:latin typeface="TeXGyreAdventor"/>
                <a:cs typeface="TeXGyreAdventor"/>
              </a:rPr>
              <a:t>     </a:t>
            </a:r>
            <a:r>
              <a:rPr lang="en-US" sz="1800" i="1" dirty="0" smtClean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structure and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makes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 program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continue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with 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following</a:t>
            </a:r>
            <a:r>
              <a:rPr sz="1800" spc="5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instruction</a:t>
            </a:r>
            <a:r>
              <a:rPr lang="en-US" dirty="0" smtClean="0">
                <a:solidFill>
                  <a:srgbClr val="252525"/>
                </a:solidFill>
                <a:latin typeface="Gothic Uralic"/>
                <a:cs typeface="Gothic Uralic"/>
              </a:rPr>
              <a:t>.</a:t>
            </a: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spc="335" dirty="0">
                <a:solidFill>
                  <a:srgbClr val="252525"/>
                </a:solidFill>
                <a:latin typeface="Gothic Uralic"/>
                <a:cs typeface="Arial" panose="020B0604020202020204"/>
              </a:rPr>
              <a:t> </a:t>
            </a:r>
            <a:r>
              <a:rPr lang="en-US" sz="1800" spc="335" dirty="0" smtClean="0">
                <a:solidFill>
                  <a:srgbClr val="252525"/>
                </a:solidFill>
                <a:latin typeface="Gothic Uralic"/>
                <a:cs typeface="Arial" panose="020B0604020202020204"/>
              </a:rPr>
              <a:t>  </a:t>
            </a:r>
            <a:r>
              <a:rPr sz="1800" spc="335" dirty="0" smtClean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Similarly,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break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will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stop 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loop entirely, no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matter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how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many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iterations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would</a:t>
            </a:r>
            <a:r>
              <a:rPr sz="1800" spc="-114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normally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left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to do, and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execution will continue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with 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next instruction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after the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loop.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continue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skips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current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turn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from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point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which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is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placed and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will</a:t>
            </a:r>
            <a:r>
              <a:rPr sz="1800" spc="-3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trigger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another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evaluation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.</a:t>
            </a:r>
            <a:r>
              <a:rPr lang="en-US" sz="1800" spc="20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20" dirty="0" smtClean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for-loop,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post-loop action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(usually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incrementing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control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variable)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will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be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run</a:t>
            </a:r>
            <a:r>
              <a:rPr lang="en-US"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 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before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another evaluation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is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made.</a:t>
            </a:r>
            <a:endParaRPr sz="18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2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655"/>
              </a:spcBef>
            </a:pPr>
            <a:r>
              <a:rPr sz="18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Experiment with </a:t>
            </a:r>
            <a:r>
              <a:rPr sz="1800" b="1" i="1" dirty="0">
                <a:solidFill>
                  <a:srgbClr val="252525"/>
                </a:solidFill>
                <a:latin typeface="TeXGyreAdventor"/>
                <a:cs typeface="TeXGyreAdventor"/>
              </a:rPr>
              <a:t>break and </a:t>
            </a:r>
            <a:r>
              <a:rPr sz="18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continue </a:t>
            </a:r>
            <a:r>
              <a:rPr sz="1800" b="1" i="1" dirty="0">
                <a:solidFill>
                  <a:srgbClr val="252525"/>
                </a:solidFill>
                <a:latin typeface="TeXGyreAdventor"/>
                <a:cs typeface="TeXGyreAdventor"/>
              </a:rPr>
              <a:t>in your number-adding</a:t>
            </a:r>
            <a:r>
              <a:rPr sz="1800" b="1" i="1" spc="-2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b="1" i="1" dirty="0">
                <a:solidFill>
                  <a:srgbClr val="252525"/>
                </a:solidFill>
                <a:latin typeface="TeXGyreAdventor"/>
                <a:cs typeface="TeXGyreAdventor"/>
              </a:rPr>
              <a:t>program.</a:t>
            </a:r>
            <a:endParaRPr sz="1800" dirty="0">
              <a:latin typeface="TeXGyreAdventor"/>
              <a:cs typeface="TeXGyreAdvent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72305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45878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Practice</a:t>
            </a:r>
            <a:r>
              <a:rPr spc="-100" dirty="0"/>
              <a:t> </a:t>
            </a:r>
            <a:r>
              <a:rPr spc="5" dirty="0"/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6800" y="1447800"/>
            <a:ext cx="10368915" cy="4214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Fibonnacci</a:t>
            </a:r>
            <a:r>
              <a:rPr sz="2000" b="1" i="1" spc="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numbers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Create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C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that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uses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while-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or a for-loop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compute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sequence</a:t>
            </a:r>
            <a:r>
              <a:rPr sz="2000" spc="1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210" dirty="0">
                <a:solidFill>
                  <a:srgbClr val="252525"/>
                </a:solidFill>
                <a:latin typeface="Gothic Uralic"/>
                <a:cs typeface="Gothic Uralic"/>
              </a:rPr>
              <a:t>of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lang="en-US" sz="20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  </a:t>
            </a:r>
            <a:r>
              <a:rPr sz="20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50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Fibonacci numbers (starting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from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1) and store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results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an</a:t>
            </a:r>
            <a:r>
              <a:rPr sz="2000" spc="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array.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Then,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another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loop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index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subsequent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parts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print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</a:t>
            </a:r>
            <a:r>
              <a:rPr sz="2000" spc="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lang="en-US" sz="20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20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numbers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on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screen,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one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after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other, separated by a space</a:t>
            </a:r>
            <a:r>
              <a:rPr sz="2000" spc="1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symbol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lang="en-US" sz="2000" spc="-30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2000" spc="-30" dirty="0" smtClean="0">
                <a:solidFill>
                  <a:srgbClr val="252525"/>
                </a:solidFill>
                <a:latin typeface="Gothic Uralic"/>
                <a:cs typeface="Gothic Uralic"/>
              </a:rPr>
              <a:t>(“</a:t>
            </a:r>
            <a:r>
              <a:rPr sz="2000" spc="20" dirty="0" smtClean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“).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Reflection:</a:t>
            </a:r>
            <a:endParaRPr sz="2000" dirty="0">
              <a:latin typeface="TeXGyreAdventor"/>
              <a:cs typeface="TeXGyreAdventor"/>
            </a:endParaRPr>
          </a:p>
          <a:p>
            <a:pPr marL="356870" marR="320675">
              <a:lnSpc>
                <a:spcPct val="100000"/>
              </a:lnSpc>
              <a:spcBef>
                <a:spcPts val="1085"/>
              </a:spcBef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When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you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run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program,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you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might notice something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odd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happening in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sequencing of</a:t>
            </a:r>
            <a:r>
              <a:rPr sz="2000" spc="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numbers.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Can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you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figure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what is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happening and</a:t>
            </a:r>
            <a:r>
              <a:rPr sz="2000" spc="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why?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152394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2460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Last</a:t>
            </a:r>
            <a:r>
              <a:rPr spc="-50" dirty="0"/>
              <a:t> </a:t>
            </a:r>
            <a:r>
              <a:rPr spc="5" dirty="0"/>
              <a:t>week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7737" y="1473453"/>
            <a:ext cx="75539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Grouping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of data, strings, and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the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concept of</a:t>
            </a:r>
            <a:r>
              <a:rPr sz="2400" b="1" i="1" spc="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loops</a:t>
            </a:r>
            <a:endParaRPr sz="240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2600" y="2286000"/>
            <a:ext cx="2405380" cy="164846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Gothic Uralic"/>
                <a:cs typeface="Gothic Uralic"/>
              </a:rPr>
              <a:t>Arrays</a:t>
            </a:r>
            <a:endParaRPr sz="18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Strings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in</a:t>
            </a:r>
            <a:r>
              <a:rPr sz="1800" spc="-2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</a:t>
            </a:r>
            <a:endParaRPr sz="18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Escape</a:t>
            </a:r>
            <a:r>
              <a:rPr sz="1800" spc="-2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Gothic Uralic"/>
                <a:cs typeface="Gothic Uralic"/>
              </a:rPr>
              <a:t>sequences</a:t>
            </a:r>
            <a:endParaRPr sz="18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68411" y="2107692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430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98307" y="3403091"/>
            <a:ext cx="1591310" cy="1112520"/>
          </a:xfrm>
          <a:custGeom>
            <a:avLst/>
            <a:gdLst/>
            <a:ahLst/>
            <a:cxnLst/>
            <a:rect l="l" t="t" r="r" b="b"/>
            <a:pathLst>
              <a:path w="1591309" h="1112520">
                <a:moveTo>
                  <a:pt x="0" y="556260"/>
                </a:moveTo>
                <a:lnTo>
                  <a:pt x="795527" y="0"/>
                </a:lnTo>
                <a:lnTo>
                  <a:pt x="1591056" y="556260"/>
                </a:lnTo>
                <a:lnTo>
                  <a:pt x="795527" y="1112520"/>
                </a:lnTo>
                <a:lnTo>
                  <a:pt x="0" y="556260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6493" y="380619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?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32368" y="2761360"/>
            <a:ext cx="118110" cy="2353310"/>
          </a:xfrm>
          <a:custGeom>
            <a:avLst/>
            <a:gdLst/>
            <a:ahLst/>
            <a:cxnLst/>
            <a:rect l="l" t="t" r="r" b="b"/>
            <a:pathLst>
              <a:path w="118109" h="2353310">
                <a:moveTo>
                  <a:pt x="109728" y="2259711"/>
                </a:moveTo>
                <a:lnTo>
                  <a:pt x="108331" y="2254123"/>
                </a:lnTo>
                <a:lnTo>
                  <a:pt x="104013" y="2251456"/>
                </a:lnTo>
                <a:lnTo>
                  <a:pt x="99695" y="2248916"/>
                </a:lnTo>
                <a:lnTo>
                  <a:pt x="93980" y="2250313"/>
                </a:lnTo>
                <a:lnTo>
                  <a:pt x="91440" y="2254631"/>
                </a:lnTo>
                <a:lnTo>
                  <a:pt x="63588" y="2301240"/>
                </a:lnTo>
                <a:lnTo>
                  <a:pt x="69342" y="1752854"/>
                </a:lnTo>
                <a:lnTo>
                  <a:pt x="69342" y="1747774"/>
                </a:lnTo>
                <a:lnTo>
                  <a:pt x="65278" y="1743583"/>
                </a:lnTo>
                <a:lnTo>
                  <a:pt x="55245" y="1743583"/>
                </a:lnTo>
                <a:lnTo>
                  <a:pt x="51054" y="1747520"/>
                </a:lnTo>
                <a:lnTo>
                  <a:pt x="51041" y="1752854"/>
                </a:lnTo>
                <a:lnTo>
                  <a:pt x="45300" y="2301316"/>
                </a:lnTo>
                <a:lnTo>
                  <a:pt x="18288" y="2253869"/>
                </a:lnTo>
                <a:lnTo>
                  <a:pt x="15875" y="2249551"/>
                </a:lnTo>
                <a:lnTo>
                  <a:pt x="10287" y="2247900"/>
                </a:lnTo>
                <a:lnTo>
                  <a:pt x="5842" y="2250440"/>
                </a:lnTo>
                <a:lnTo>
                  <a:pt x="1524" y="2252980"/>
                </a:lnTo>
                <a:lnTo>
                  <a:pt x="0" y="2258568"/>
                </a:lnTo>
                <a:lnTo>
                  <a:pt x="2413" y="2262886"/>
                </a:lnTo>
                <a:lnTo>
                  <a:pt x="44894" y="2337473"/>
                </a:lnTo>
                <a:lnTo>
                  <a:pt x="44996" y="2330323"/>
                </a:lnTo>
                <a:lnTo>
                  <a:pt x="44958" y="2337587"/>
                </a:lnTo>
                <a:lnTo>
                  <a:pt x="44831" y="2339975"/>
                </a:lnTo>
                <a:lnTo>
                  <a:pt x="48450" y="2343708"/>
                </a:lnTo>
                <a:lnTo>
                  <a:pt x="53848" y="2353183"/>
                </a:lnTo>
                <a:lnTo>
                  <a:pt x="59156" y="2344293"/>
                </a:lnTo>
                <a:lnTo>
                  <a:pt x="59321" y="2344026"/>
                </a:lnTo>
                <a:lnTo>
                  <a:pt x="63119" y="2340229"/>
                </a:lnTo>
                <a:lnTo>
                  <a:pt x="63182" y="2337587"/>
                </a:lnTo>
                <a:lnTo>
                  <a:pt x="107188" y="2264029"/>
                </a:lnTo>
                <a:lnTo>
                  <a:pt x="109728" y="2259711"/>
                </a:lnTo>
                <a:close/>
              </a:path>
              <a:path w="118109" h="2353310">
                <a:moveTo>
                  <a:pt x="117729" y="545973"/>
                </a:moveTo>
                <a:lnTo>
                  <a:pt x="116459" y="540385"/>
                </a:lnTo>
                <a:lnTo>
                  <a:pt x="112268" y="537718"/>
                </a:lnTo>
                <a:lnTo>
                  <a:pt x="107950" y="535051"/>
                </a:lnTo>
                <a:lnTo>
                  <a:pt x="102235" y="536321"/>
                </a:lnTo>
                <a:lnTo>
                  <a:pt x="99568" y="540512"/>
                </a:lnTo>
                <a:lnTo>
                  <a:pt x="70662" y="586638"/>
                </a:lnTo>
                <a:lnTo>
                  <a:pt x="89027" y="9525"/>
                </a:lnTo>
                <a:lnTo>
                  <a:pt x="89154" y="4572"/>
                </a:lnTo>
                <a:lnTo>
                  <a:pt x="85217" y="254"/>
                </a:lnTo>
                <a:lnTo>
                  <a:pt x="75057" y="0"/>
                </a:lnTo>
                <a:lnTo>
                  <a:pt x="70866" y="3937"/>
                </a:lnTo>
                <a:lnTo>
                  <a:pt x="70713" y="9525"/>
                </a:lnTo>
                <a:lnTo>
                  <a:pt x="52489" y="586155"/>
                </a:lnTo>
                <a:lnTo>
                  <a:pt x="24130" y="533781"/>
                </a:lnTo>
                <a:lnTo>
                  <a:pt x="18542" y="532130"/>
                </a:lnTo>
                <a:lnTo>
                  <a:pt x="9652" y="536956"/>
                </a:lnTo>
                <a:lnTo>
                  <a:pt x="8001" y="542544"/>
                </a:lnTo>
                <a:lnTo>
                  <a:pt x="51308" y="622388"/>
                </a:lnTo>
                <a:lnTo>
                  <a:pt x="51181" y="624967"/>
                </a:lnTo>
                <a:lnTo>
                  <a:pt x="54800" y="628827"/>
                </a:lnTo>
                <a:lnTo>
                  <a:pt x="59944" y="638302"/>
                </a:lnTo>
                <a:lnTo>
                  <a:pt x="65430" y="629539"/>
                </a:lnTo>
                <a:lnTo>
                  <a:pt x="65659" y="629170"/>
                </a:lnTo>
                <a:lnTo>
                  <a:pt x="65278" y="629539"/>
                </a:lnTo>
                <a:lnTo>
                  <a:pt x="65659" y="629158"/>
                </a:lnTo>
                <a:lnTo>
                  <a:pt x="69469" y="625475"/>
                </a:lnTo>
                <a:lnTo>
                  <a:pt x="69532" y="622998"/>
                </a:lnTo>
                <a:lnTo>
                  <a:pt x="115062" y="550291"/>
                </a:lnTo>
                <a:lnTo>
                  <a:pt x="117729" y="54597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37931" y="5116067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445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instruction2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66952" y="1512569"/>
            <a:ext cx="3438525" cy="3935095"/>
            <a:chOff x="7366952" y="1512569"/>
            <a:chExt cx="3438525" cy="3935095"/>
          </a:xfrm>
        </p:grpSpPr>
        <p:sp>
          <p:nvSpPr>
            <p:cNvPr id="16" name="object 16"/>
            <p:cNvSpPr/>
            <p:nvPr/>
          </p:nvSpPr>
          <p:spPr>
            <a:xfrm>
              <a:off x="8564118" y="1512569"/>
              <a:ext cx="109855" cy="594360"/>
            </a:xfrm>
            <a:custGeom>
              <a:avLst/>
              <a:gdLst/>
              <a:ahLst/>
              <a:cxnLst/>
              <a:rect l="l" t="t" r="r" b="b"/>
              <a:pathLst>
                <a:path w="109854" h="594360">
                  <a:moveTo>
                    <a:pt x="47262" y="584583"/>
                  </a:moveTo>
                  <a:lnTo>
                    <a:pt x="52577" y="594232"/>
                  </a:lnTo>
                  <a:lnTo>
                    <a:pt x="58050" y="585342"/>
                  </a:lnTo>
                  <a:lnTo>
                    <a:pt x="47751" y="585088"/>
                  </a:lnTo>
                  <a:lnTo>
                    <a:pt x="47262" y="584583"/>
                  </a:lnTo>
                  <a:close/>
                </a:path>
                <a:path w="109854" h="594360">
                  <a:moveTo>
                    <a:pt x="44673" y="542068"/>
                  </a:moveTo>
                  <a:lnTo>
                    <a:pt x="43756" y="578219"/>
                  </a:lnTo>
                  <a:lnTo>
                    <a:pt x="47262" y="584583"/>
                  </a:lnTo>
                  <a:lnTo>
                    <a:pt x="47751" y="585088"/>
                  </a:lnTo>
                  <a:lnTo>
                    <a:pt x="57784" y="585342"/>
                  </a:lnTo>
                  <a:lnTo>
                    <a:pt x="58444" y="584703"/>
                  </a:lnTo>
                  <a:lnTo>
                    <a:pt x="62036" y="578868"/>
                  </a:lnTo>
                  <a:lnTo>
                    <a:pt x="62219" y="571626"/>
                  </a:lnTo>
                  <a:lnTo>
                    <a:pt x="60959" y="571626"/>
                  </a:lnTo>
                  <a:lnTo>
                    <a:pt x="45211" y="571245"/>
                  </a:lnTo>
                  <a:lnTo>
                    <a:pt x="53423" y="557949"/>
                  </a:lnTo>
                  <a:lnTo>
                    <a:pt x="44673" y="542068"/>
                  </a:lnTo>
                  <a:close/>
                </a:path>
                <a:path w="109854" h="594360">
                  <a:moveTo>
                    <a:pt x="58444" y="584703"/>
                  </a:moveTo>
                  <a:lnTo>
                    <a:pt x="57784" y="585342"/>
                  </a:lnTo>
                  <a:lnTo>
                    <a:pt x="58050" y="585342"/>
                  </a:lnTo>
                  <a:lnTo>
                    <a:pt x="58444" y="584703"/>
                  </a:lnTo>
                  <a:close/>
                </a:path>
                <a:path w="109854" h="594360">
                  <a:moveTo>
                    <a:pt x="62036" y="578868"/>
                  </a:moveTo>
                  <a:lnTo>
                    <a:pt x="58444" y="584703"/>
                  </a:lnTo>
                  <a:lnTo>
                    <a:pt x="61975" y="581278"/>
                  </a:lnTo>
                  <a:lnTo>
                    <a:pt x="62036" y="578868"/>
                  </a:lnTo>
                  <a:close/>
                </a:path>
                <a:path w="109854" h="594360">
                  <a:moveTo>
                    <a:pt x="43756" y="578219"/>
                  </a:moveTo>
                  <a:lnTo>
                    <a:pt x="43687" y="580897"/>
                  </a:lnTo>
                  <a:lnTo>
                    <a:pt x="47262" y="584583"/>
                  </a:lnTo>
                  <a:lnTo>
                    <a:pt x="43756" y="578219"/>
                  </a:lnTo>
                  <a:close/>
                </a:path>
                <a:path w="109854" h="594360">
                  <a:moveTo>
                    <a:pt x="99822" y="490474"/>
                  </a:moveTo>
                  <a:lnTo>
                    <a:pt x="94106" y="491870"/>
                  </a:lnTo>
                  <a:lnTo>
                    <a:pt x="91566" y="496188"/>
                  </a:lnTo>
                  <a:lnTo>
                    <a:pt x="62961" y="542506"/>
                  </a:lnTo>
                  <a:lnTo>
                    <a:pt x="62036" y="578868"/>
                  </a:lnTo>
                  <a:lnTo>
                    <a:pt x="109727" y="501395"/>
                  </a:lnTo>
                  <a:lnTo>
                    <a:pt x="108330" y="495807"/>
                  </a:lnTo>
                  <a:lnTo>
                    <a:pt x="104139" y="493140"/>
                  </a:lnTo>
                  <a:lnTo>
                    <a:pt x="99822" y="490474"/>
                  </a:lnTo>
                  <a:close/>
                </a:path>
                <a:path w="109854" h="594360">
                  <a:moveTo>
                    <a:pt x="10413" y="488314"/>
                  </a:moveTo>
                  <a:lnTo>
                    <a:pt x="5968" y="490727"/>
                  </a:lnTo>
                  <a:lnTo>
                    <a:pt x="1524" y="493267"/>
                  </a:lnTo>
                  <a:lnTo>
                    <a:pt x="0" y="498728"/>
                  </a:lnTo>
                  <a:lnTo>
                    <a:pt x="2412" y="503174"/>
                  </a:lnTo>
                  <a:lnTo>
                    <a:pt x="43756" y="578219"/>
                  </a:lnTo>
                  <a:lnTo>
                    <a:pt x="44673" y="542068"/>
                  </a:lnTo>
                  <a:lnTo>
                    <a:pt x="17725" y="493140"/>
                  </a:lnTo>
                  <a:lnTo>
                    <a:pt x="16001" y="489965"/>
                  </a:lnTo>
                  <a:lnTo>
                    <a:pt x="10413" y="488314"/>
                  </a:lnTo>
                  <a:close/>
                </a:path>
                <a:path w="109854" h="594360">
                  <a:moveTo>
                    <a:pt x="53423" y="557949"/>
                  </a:moveTo>
                  <a:lnTo>
                    <a:pt x="45211" y="571245"/>
                  </a:lnTo>
                  <a:lnTo>
                    <a:pt x="60959" y="571626"/>
                  </a:lnTo>
                  <a:lnTo>
                    <a:pt x="53423" y="557949"/>
                  </a:lnTo>
                  <a:close/>
                </a:path>
                <a:path w="109854" h="594360">
                  <a:moveTo>
                    <a:pt x="62961" y="542506"/>
                  </a:moveTo>
                  <a:lnTo>
                    <a:pt x="53423" y="557949"/>
                  </a:lnTo>
                  <a:lnTo>
                    <a:pt x="60959" y="571626"/>
                  </a:lnTo>
                  <a:lnTo>
                    <a:pt x="62219" y="571626"/>
                  </a:lnTo>
                  <a:lnTo>
                    <a:pt x="62961" y="542506"/>
                  </a:lnTo>
                  <a:close/>
                </a:path>
                <a:path w="109854" h="594360">
                  <a:moveTo>
                    <a:pt x="49529" y="511937"/>
                  </a:moveTo>
                  <a:lnTo>
                    <a:pt x="45338" y="515874"/>
                  </a:lnTo>
                  <a:lnTo>
                    <a:pt x="44673" y="542068"/>
                  </a:lnTo>
                  <a:lnTo>
                    <a:pt x="53423" y="557949"/>
                  </a:lnTo>
                  <a:lnTo>
                    <a:pt x="62961" y="542506"/>
                  </a:lnTo>
                  <a:lnTo>
                    <a:pt x="63626" y="516381"/>
                  </a:lnTo>
                  <a:lnTo>
                    <a:pt x="59562" y="512190"/>
                  </a:lnTo>
                  <a:lnTo>
                    <a:pt x="49529" y="511937"/>
                  </a:lnTo>
                  <a:close/>
                </a:path>
                <a:path w="109854" h="594360">
                  <a:moveTo>
                    <a:pt x="52577" y="383920"/>
                  </a:moveTo>
                  <a:lnTo>
                    <a:pt x="48386" y="387984"/>
                  </a:lnTo>
                  <a:lnTo>
                    <a:pt x="46862" y="452881"/>
                  </a:lnTo>
                  <a:lnTo>
                    <a:pt x="50800" y="457072"/>
                  </a:lnTo>
                  <a:lnTo>
                    <a:pt x="60959" y="457326"/>
                  </a:lnTo>
                  <a:lnTo>
                    <a:pt x="65150" y="453263"/>
                  </a:lnTo>
                  <a:lnTo>
                    <a:pt x="66675" y="388365"/>
                  </a:lnTo>
                  <a:lnTo>
                    <a:pt x="62737" y="384175"/>
                  </a:lnTo>
                  <a:lnTo>
                    <a:pt x="52577" y="383920"/>
                  </a:lnTo>
                  <a:close/>
                </a:path>
                <a:path w="109854" h="594360">
                  <a:moveTo>
                    <a:pt x="55752" y="255904"/>
                  </a:moveTo>
                  <a:lnTo>
                    <a:pt x="51561" y="259968"/>
                  </a:lnTo>
                  <a:lnTo>
                    <a:pt x="49910" y="324865"/>
                  </a:lnTo>
                  <a:lnTo>
                    <a:pt x="53975" y="329056"/>
                  </a:lnTo>
                  <a:lnTo>
                    <a:pt x="64007" y="329310"/>
                  </a:lnTo>
                  <a:lnTo>
                    <a:pt x="68199" y="325374"/>
                  </a:lnTo>
                  <a:lnTo>
                    <a:pt x="69850" y="260350"/>
                  </a:lnTo>
                  <a:lnTo>
                    <a:pt x="65785" y="256158"/>
                  </a:lnTo>
                  <a:lnTo>
                    <a:pt x="55752" y="255904"/>
                  </a:lnTo>
                  <a:close/>
                </a:path>
                <a:path w="109854" h="594360">
                  <a:moveTo>
                    <a:pt x="58800" y="128015"/>
                  </a:moveTo>
                  <a:lnTo>
                    <a:pt x="54609" y="131952"/>
                  </a:lnTo>
                  <a:lnTo>
                    <a:pt x="53085" y="196976"/>
                  </a:lnTo>
                  <a:lnTo>
                    <a:pt x="57023" y="201167"/>
                  </a:lnTo>
                  <a:lnTo>
                    <a:pt x="62102" y="201294"/>
                  </a:lnTo>
                  <a:lnTo>
                    <a:pt x="67182" y="201294"/>
                  </a:lnTo>
                  <a:lnTo>
                    <a:pt x="71374" y="197357"/>
                  </a:lnTo>
                  <a:lnTo>
                    <a:pt x="72898" y="132460"/>
                  </a:lnTo>
                  <a:lnTo>
                    <a:pt x="68833" y="128269"/>
                  </a:lnTo>
                  <a:lnTo>
                    <a:pt x="58800" y="128015"/>
                  </a:lnTo>
                  <a:close/>
                </a:path>
                <a:path w="109854" h="594360">
                  <a:moveTo>
                    <a:pt x="61849" y="0"/>
                  </a:moveTo>
                  <a:lnTo>
                    <a:pt x="57657" y="3937"/>
                  </a:lnTo>
                  <a:lnTo>
                    <a:pt x="56133" y="68960"/>
                  </a:lnTo>
                  <a:lnTo>
                    <a:pt x="60071" y="73151"/>
                  </a:lnTo>
                  <a:lnTo>
                    <a:pt x="70230" y="73405"/>
                  </a:lnTo>
                  <a:lnTo>
                    <a:pt x="74422" y="69341"/>
                  </a:lnTo>
                  <a:lnTo>
                    <a:pt x="75946" y="4444"/>
                  </a:lnTo>
                  <a:lnTo>
                    <a:pt x="72008" y="253"/>
                  </a:lnTo>
                  <a:lnTo>
                    <a:pt x="6184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76160" y="2980944"/>
              <a:ext cx="457834" cy="2457450"/>
            </a:xfrm>
            <a:custGeom>
              <a:avLst/>
              <a:gdLst/>
              <a:ahLst/>
              <a:cxnLst/>
              <a:rect l="l" t="t" r="r" b="b"/>
              <a:pathLst>
                <a:path w="457834" h="2457450">
                  <a:moveTo>
                    <a:pt x="457835" y="2456941"/>
                  </a:moveTo>
                  <a:lnTo>
                    <a:pt x="0" y="2456941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67016" y="2926079"/>
              <a:ext cx="3438525" cy="1732914"/>
            </a:xfrm>
            <a:custGeom>
              <a:avLst/>
              <a:gdLst/>
              <a:ahLst/>
              <a:cxnLst/>
              <a:rect l="l" t="t" r="r" b="b"/>
              <a:pathLst>
                <a:path w="3438525" h="1732914">
                  <a:moveTo>
                    <a:pt x="1202309" y="54864"/>
                  </a:moveTo>
                  <a:lnTo>
                    <a:pt x="1192872" y="49377"/>
                  </a:lnTo>
                  <a:lnTo>
                    <a:pt x="1189228" y="45720"/>
                  </a:lnTo>
                  <a:lnTo>
                    <a:pt x="1186611" y="45720"/>
                  </a:lnTo>
                  <a:lnTo>
                    <a:pt x="1108202" y="0"/>
                  </a:lnTo>
                  <a:lnTo>
                    <a:pt x="1102614" y="1397"/>
                  </a:lnTo>
                  <a:lnTo>
                    <a:pt x="1100074" y="5842"/>
                  </a:lnTo>
                  <a:lnTo>
                    <a:pt x="1097407" y="10160"/>
                  </a:lnTo>
                  <a:lnTo>
                    <a:pt x="1098931" y="15748"/>
                  </a:lnTo>
                  <a:lnTo>
                    <a:pt x="1150264" y="45720"/>
                  </a:lnTo>
                  <a:lnTo>
                    <a:pt x="4064" y="45720"/>
                  </a:lnTo>
                  <a:lnTo>
                    <a:pt x="0" y="49784"/>
                  </a:lnTo>
                  <a:lnTo>
                    <a:pt x="0" y="59944"/>
                  </a:lnTo>
                  <a:lnTo>
                    <a:pt x="4064" y="64008"/>
                  </a:lnTo>
                  <a:lnTo>
                    <a:pt x="1150264" y="64008"/>
                  </a:lnTo>
                  <a:lnTo>
                    <a:pt x="1165948" y="54864"/>
                  </a:lnTo>
                  <a:lnTo>
                    <a:pt x="1098931" y="93980"/>
                  </a:lnTo>
                  <a:lnTo>
                    <a:pt x="1097407" y="99568"/>
                  </a:lnTo>
                  <a:lnTo>
                    <a:pt x="1100074" y="103886"/>
                  </a:lnTo>
                  <a:lnTo>
                    <a:pt x="1102614" y="108331"/>
                  </a:lnTo>
                  <a:lnTo>
                    <a:pt x="1108202" y="109728"/>
                  </a:lnTo>
                  <a:lnTo>
                    <a:pt x="1186611" y="64008"/>
                  </a:lnTo>
                  <a:lnTo>
                    <a:pt x="1189228" y="64008"/>
                  </a:lnTo>
                  <a:lnTo>
                    <a:pt x="1192872" y="60363"/>
                  </a:lnTo>
                  <a:lnTo>
                    <a:pt x="1202309" y="54864"/>
                  </a:lnTo>
                  <a:close/>
                </a:path>
                <a:path w="3438525" h="1732914">
                  <a:moveTo>
                    <a:pt x="3438398" y="1656334"/>
                  </a:moveTo>
                  <a:lnTo>
                    <a:pt x="3409442" y="1656334"/>
                  </a:lnTo>
                  <a:lnTo>
                    <a:pt x="3409442" y="1039368"/>
                  </a:lnTo>
                  <a:lnTo>
                    <a:pt x="3409442" y="1030224"/>
                  </a:lnTo>
                  <a:lnTo>
                    <a:pt x="3409442" y="1025144"/>
                  </a:lnTo>
                  <a:lnTo>
                    <a:pt x="3405378" y="1021080"/>
                  </a:lnTo>
                  <a:lnTo>
                    <a:pt x="2015744" y="1021080"/>
                  </a:lnTo>
                  <a:lnTo>
                    <a:pt x="2011680" y="1025144"/>
                  </a:lnTo>
                  <a:lnTo>
                    <a:pt x="2011680" y="1035304"/>
                  </a:lnTo>
                  <a:lnTo>
                    <a:pt x="2015744" y="1039368"/>
                  </a:lnTo>
                  <a:lnTo>
                    <a:pt x="3391154" y="1039368"/>
                  </a:lnTo>
                  <a:lnTo>
                    <a:pt x="3391154" y="1656334"/>
                  </a:lnTo>
                  <a:lnTo>
                    <a:pt x="3362198" y="1656334"/>
                  </a:lnTo>
                  <a:lnTo>
                    <a:pt x="3400298" y="1732534"/>
                  </a:lnTo>
                  <a:lnTo>
                    <a:pt x="3427476" y="1678178"/>
                  </a:lnTo>
                  <a:lnTo>
                    <a:pt x="3438398" y="1656334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017252" y="4661915"/>
            <a:ext cx="149987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26365">
              <a:lnSpc>
                <a:spcPct val="100000"/>
              </a:lnSpc>
              <a:spcBef>
                <a:spcPts val="1435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instruction3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66480" y="4496561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othic Uralic"/>
                <a:cs typeface="Gothic Uralic"/>
              </a:rPr>
              <a:t>Y</a:t>
            </a:r>
            <a:r>
              <a:rPr sz="1800" spc="-5" dirty="0">
                <a:latin typeface="Gothic Uralic"/>
                <a:cs typeface="Gothic Uralic"/>
              </a:rPr>
              <a:t>e</a:t>
            </a:r>
            <a:r>
              <a:rPr sz="1800" dirty="0">
                <a:latin typeface="Gothic Uralic"/>
                <a:cs typeface="Gothic Uralic"/>
              </a:rPr>
              <a:t>s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02267" y="3617721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othic Uralic"/>
                <a:cs typeface="Gothic Uralic"/>
              </a:rPr>
              <a:t>No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06861" y="5319521"/>
            <a:ext cx="109855" cy="594360"/>
          </a:xfrm>
          <a:custGeom>
            <a:avLst/>
            <a:gdLst/>
            <a:ahLst/>
            <a:cxnLst/>
            <a:rect l="l" t="t" r="r" b="b"/>
            <a:pathLst>
              <a:path w="109854" h="594360">
                <a:moveTo>
                  <a:pt x="47284" y="584568"/>
                </a:moveTo>
                <a:lnTo>
                  <a:pt x="52578" y="594169"/>
                </a:lnTo>
                <a:lnTo>
                  <a:pt x="58048" y="585292"/>
                </a:lnTo>
                <a:lnTo>
                  <a:pt x="47752" y="585050"/>
                </a:lnTo>
                <a:lnTo>
                  <a:pt x="47284" y="584568"/>
                </a:lnTo>
                <a:close/>
              </a:path>
              <a:path w="109854" h="594360">
                <a:moveTo>
                  <a:pt x="44674" y="542043"/>
                </a:moveTo>
                <a:lnTo>
                  <a:pt x="43756" y="578169"/>
                </a:lnTo>
                <a:lnTo>
                  <a:pt x="47284" y="584568"/>
                </a:lnTo>
                <a:lnTo>
                  <a:pt x="47752" y="585050"/>
                </a:lnTo>
                <a:lnTo>
                  <a:pt x="57785" y="585292"/>
                </a:lnTo>
                <a:lnTo>
                  <a:pt x="58420" y="584687"/>
                </a:lnTo>
                <a:lnTo>
                  <a:pt x="62038" y="578816"/>
                </a:lnTo>
                <a:lnTo>
                  <a:pt x="62220" y="571614"/>
                </a:lnTo>
                <a:lnTo>
                  <a:pt x="60960" y="571614"/>
                </a:lnTo>
                <a:lnTo>
                  <a:pt x="45212" y="571233"/>
                </a:lnTo>
                <a:lnTo>
                  <a:pt x="53423" y="557928"/>
                </a:lnTo>
                <a:lnTo>
                  <a:pt x="44674" y="542043"/>
                </a:lnTo>
                <a:close/>
              </a:path>
              <a:path w="109854" h="594360">
                <a:moveTo>
                  <a:pt x="58420" y="584687"/>
                </a:moveTo>
                <a:lnTo>
                  <a:pt x="57785" y="585292"/>
                </a:lnTo>
                <a:lnTo>
                  <a:pt x="58048" y="585292"/>
                </a:lnTo>
                <a:lnTo>
                  <a:pt x="58420" y="584687"/>
                </a:lnTo>
                <a:close/>
              </a:path>
              <a:path w="109854" h="594360">
                <a:moveTo>
                  <a:pt x="62038" y="578816"/>
                </a:moveTo>
                <a:lnTo>
                  <a:pt x="58420" y="584687"/>
                </a:lnTo>
                <a:lnTo>
                  <a:pt x="61976" y="581304"/>
                </a:lnTo>
                <a:lnTo>
                  <a:pt x="62038" y="578816"/>
                </a:lnTo>
                <a:close/>
              </a:path>
              <a:path w="109854" h="594360">
                <a:moveTo>
                  <a:pt x="43756" y="578169"/>
                </a:moveTo>
                <a:lnTo>
                  <a:pt x="43688" y="580859"/>
                </a:lnTo>
                <a:lnTo>
                  <a:pt x="47284" y="584568"/>
                </a:lnTo>
                <a:lnTo>
                  <a:pt x="43756" y="578169"/>
                </a:lnTo>
                <a:close/>
              </a:path>
              <a:path w="109854" h="594360">
                <a:moveTo>
                  <a:pt x="99822" y="490486"/>
                </a:moveTo>
                <a:lnTo>
                  <a:pt x="94107" y="491832"/>
                </a:lnTo>
                <a:lnTo>
                  <a:pt x="91567" y="496125"/>
                </a:lnTo>
                <a:lnTo>
                  <a:pt x="62962" y="542472"/>
                </a:lnTo>
                <a:lnTo>
                  <a:pt x="62038" y="578816"/>
                </a:lnTo>
                <a:lnTo>
                  <a:pt x="109728" y="501421"/>
                </a:lnTo>
                <a:lnTo>
                  <a:pt x="108331" y="495795"/>
                </a:lnTo>
                <a:lnTo>
                  <a:pt x="104140" y="493140"/>
                </a:lnTo>
                <a:lnTo>
                  <a:pt x="99822" y="490486"/>
                </a:lnTo>
                <a:close/>
              </a:path>
              <a:path w="109854" h="594360">
                <a:moveTo>
                  <a:pt x="10414" y="488327"/>
                </a:moveTo>
                <a:lnTo>
                  <a:pt x="1524" y="493204"/>
                </a:lnTo>
                <a:lnTo>
                  <a:pt x="0" y="498767"/>
                </a:lnTo>
                <a:lnTo>
                  <a:pt x="2413" y="503186"/>
                </a:lnTo>
                <a:lnTo>
                  <a:pt x="43756" y="578169"/>
                </a:lnTo>
                <a:lnTo>
                  <a:pt x="44674" y="542043"/>
                </a:lnTo>
                <a:lnTo>
                  <a:pt x="16002" y="489940"/>
                </a:lnTo>
                <a:lnTo>
                  <a:pt x="10414" y="488327"/>
                </a:lnTo>
                <a:close/>
              </a:path>
              <a:path w="109854" h="594360">
                <a:moveTo>
                  <a:pt x="53423" y="557928"/>
                </a:moveTo>
                <a:lnTo>
                  <a:pt x="45212" y="571233"/>
                </a:lnTo>
                <a:lnTo>
                  <a:pt x="60960" y="571614"/>
                </a:lnTo>
                <a:lnTo>
                  <a:pt x="53423" y="557928"/>
                </a:lnTo>
                <a:close/>
              </a:path>
              <a:path w="109854" h="594360">
                <a:moveTo>
                  <a:pt x="62962" y="542472"/>
                </a:moveTo>
                <a:lnTo>
                  <a:pt x="53423" y="557928"/>
                </a:lnTo>
                <a:lnTo>
                  <a:pt x="60960" y="571614"/>
                </a:lnTo>
                <a:lnTo>
                  <a:pt x="62220" y="571614"/>
                </a:lnTo>
                <a:lnTo>
                  <a:pt x="62962" y="542472"/>
                </a:lnTo>
                <a:close/>
              </a:path>
              <a:path w="109854" h="594360">
                <a:moveTo>
                  <a:pt x="49530" y="511924"/>
                </a:moveTo>
                <a:lnTo>
                  <a:pt x="45339" y="515912"/>
                </a:lnTo>
                <a:lnTo>
                  <a:pt x="44674" y="542043"/>
                </a:lnTo>
                <a:lnTo>
                  <a:pt x="53423" y="557928"/>
                </a:lnTo>
                <a:lnTo>
                  <a:pt x="62962" y="542472"/>
                </a:lnTo>
                <a:lnTo>
                  <a:pt x="63627" y="516356"/>
                </a:lnTo>
                <a:lnTo>
                  <a:pt x="59563" y="512165"/>
                </a:lnTo>
                <a:lnTo>
                  <a:pt x="49530" y="511924"/>
                </a:lnTo>
                <a:close/>
              </a:path>
              <a:path w="109854" h="594360">
                <a:moveTo>
                  <a:pt x="52578" y="383946"/>
                </a:moveTo>
                <a:lnTo>
                  <a:pt x="48387" y="387934"/>
                </a:lnTo>
                <a:lnTo>
                  <a:pt x="46863" y="452881"/>
                </a:lnTo>
                <a:lnTo>
                  <a:pt x="50800" y="457072"/>
                </a:lnTo>
                <a:lnTo>
                  <a:pt x="60960" y="457314"/>
                </a:lnTo>
                <a:lnTo>
                  <a:pt x="65151" y="453326"/>
                </a:lnTo>
                <a:lnTo>
                  <a:pt x="66675" y="388378"/>
                </a:lnTo>
                <a:lnTo>
                  <a:pt x="62738" y="384187"/>
                </a:lnTo>
                <a:lnTo>
                  <a:pt x="52578" y="383946"/>
                </a:lnTo>
                <a:close/>
              </a:path>
              <a:path w="109854" h="594360">
                <a:moveTo>
                  <a:pt x="55753" y="255904"/>
                </a:moveTo>
                <a:lnTo>
                  <a:pt x="51562" y="259968"/>
                </a:lnTo>
                <a:lnTo>
                  <a:pt x="49911" y="324904"/>
                </a:lnTo>
                <a:lnTo>
                  <a:pt x="53975" y="329095"/>
                </a:lnTo>
                <a:lnTo>
                  <a:pt x="64008" y="329336"/>
                </a:lnTo>
                <a:lnTo>
                  <a:pt x="68199" y="325348"/>
                </a:lnTo>
                <a:lnTo>
                  <a:pt x="69850" y="260349"/>
                </a:lnTo>
                <a:lnTo>
                  <a:pt x="65786" y="256158"/>
                </a:lnTo>
                <a:lnTo>
                  <a:pt x="55753" y="255904"/>
                </a:lnTo>
                <a:close/>
              </a:path>
              <a:path w="109854" h="594360">
                <a:moveTo>
                  <a:pt x="58801" y="128015"/>
                </a:moveTo>
                <a:lnTo>
                  <a:pt x="54610" y="131952"/>
                </a:lnTo>
                <a:lnTo>
                  <a:pt x="53086" y="196976"/>
                </a:lnTo>
                <a:lnTo>
                  <a:pt x="57023" y="201167"/>
                </a:lnTo>
                <a:lnTo>
                  <a:pt x="67183" y="201421"/>
                </a:lnTo>
                <a:lnTo>
                  <a:pt x="71374" y="197357"/>
                </a:lnTo>
                <a:lnTo>
                  <a:pt x="72898" y="132460"/>
                </a:lnTo>
                <a:lnTo>
                  <a:pt x="68834" y="128269"/>
                </a:lnTo>
                <a:lnTo>
                  <a:pt x="58801" y="128015"/>
                </a:lnTo>
                <a:close/>
              </a:path>
              <a:path w="109854" h="594360">
                <a:moveTo>
                  <a:pt x="61849" y="0"/>
                </a:moveTo>
                <a:lnTo>
                  <a:pt x="57658" y="3936"/>
                </a:lnTo>
                <a:lnTo>
                  <a:pt x="56134" y="68960"/>
                </a:lnTo>
                <a:lnTo>
                  <a:pt x="60071" y="73151"/>
                </a:lnTo>
                <a:lnTo>
                  <a:pt x="70231" y="73405"/>
                </a:lnTo>
                <a:lnTo>
                  <a:pt x="74422" y="69341"/>
                </a:lnTo>
                <a:lnTo>
                  <a:pt x="75946" y="4444"/>
                </a:lnTo>
                <a:lnTo>
                  <a:pt x="72009" y="253"/>
                </a:lnTo>
                <a:lnTo>
                  <a:pt x="6184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87623" y="4398264"/>
            <a:ext cx="3438525" cy="8324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526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char c[10]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“Hello!\n”;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72305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45878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Practice</a:t>
            </a:r>
            <a:r>
              <a:rPr spc="-100" dirty="0"/>
              <a:t> </a:t>
            </a:r>
            <a:r>
              <a:rPr spc="5" dirty="0"/>
              <a:t>time</a:t>
            </a:r>
          </a:p>
        </p:txBody>
      </p:sp>
      <p:sp>
        <p:nvSpPr>
          <p:cNvPr id="9" name="object 5"/>
          <p:cNvSpPr txBox="1"/>
          <p:nvPr/>
        </p:nvSpPr>
        <p:spPr>
          <a:xfrm>
            <a:off x="983615" y="1149350"/>
            <a:ext cx="10224770" cy="5353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Create 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a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program 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that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can add 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five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integers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eXGyreAdventor"/>
              <a:cs typeface="TeXGyreAdventor"/>
            </a:endParaRPr>
          </a:p>
          <a:p>
            <a:pPr marL="469900" indent="-457835">
              <a:lnSpc>
                <a:spcPct val="100000"/>
              </a:lnSpc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Create an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 of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integers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store </a:t>
            </a:r>
            <a:r>
              <a:rPr lang="en-US" sz="2000" dirty="0">
                <a:solidFill>
                  <a:srgbClr val="252525"/>
                </a:solidFill>
                <a:latin typeface="Gothic Uralic"/>
                <a:cs typeface="Gothic Uralic"/>
              </a:rPr>
              <a:t>100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 numbers</a:t>
            </a:r>
            <a:r>
              <a:rPr sz="2000" spc="-2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</a:t>
            </a:r>
            <a:endParaRPr sz="2000" dirty="0">
              <a:latin typeface="Gothic Uralic"/>
              <a:cs typeface="Gothic Uralic"/>
            </a:endParaRPr>
          </a:p>
          <a:p>
            <a:pPr marL="469900" marR="23368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a loop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lang="en-US" sz="2000" spc="-5" dirty="0">
                <a:solidFill>
                  <a:srgbClr val="252525"/>
                </a:solidFill>
                <a:latin typeface="Gothic Uralic"/>
                <a:cs typeface="Gothic Uralic"/>
              </a:rPr>
              <a:t>to store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lang="en-US" sz="2000" dirty="0">
                <a:solidFill>
                  <a:srgbClr val="252525"/>
                </a:solidFill>
                <a:latin typeface="Gothic Uralic"/>
                <a:cs typeface="Gothic Uralic"/>
              </a:rPr>
              <a:t>100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 integers</a:t>
            </a:r>
            <a:r>
              <a:rPr sz="2000" spc="-2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store these </a:t>
            </a:r>
            <a:r>
              <a:rPr lang="en-US" sz="2000" dirty="0">
                <a:solidFill>
                  <a:srgbClr val="252525"/>
                </a:solidFill>
                <a:latin typeface="Gothic Uralic"/>
                <a:cs typeface="Gothic Uralic"/>
              </a:rPr>
              <a:t>numbers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-10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another kind of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loop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iterate over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add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all numbers </a:t>
            </a:r>
            <a:r>
              <a:rPr lang="en-US" sz="2000" dirty="0">
                <a:solidFill>
                  <a:srgbClr val="252525"/>
                </a:solidFill>
                <a:latin typeface="Gothic Uralic"/>
                <a:cs typeface="Gothic Uralic"/>
              </a:rPr>
              <a:t>with even index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 stored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-2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if the sum is greater than a fixed nmuber  then exit the loop </a:t>
            </a: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Print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out on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screen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the</a:t>
            </a:r>
            <a:r>
              <a:rPr sz="2000" spc="-70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sum </a:t>
            </a:r>
            <a:r>
              <a:rPr lang="en-US" sz="2000" spc="-5" dirty="0">
                <a:solidFill>
                  <a:srgbClr val="252525"/>
                </a:solidFill>
                <a:latin typeface="Gothic Uralic"/>
                <a:cs typeface="Gothic Uralic"/>
                <a:sym typeface="+mn-ea"/>
              </a:rPr>
              <a:t>and the last added number's index before exit from the last loop.</a:t>
            </a:r>
            <a:endParaRPr sz="2000" spc="-5" dirty="0">
              <a:solidFill>
                <a:srgbClr val="252525"/>
              </a:solidFill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Extension</a:t>
            </a:r>
            <a:endParaRPr sz="20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Make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"talk"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bit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more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about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what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it is</a:t>
            </a:r>
            <a:r>
              <a:rPr sz="2000" spc="-2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doing: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E.g.,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output details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about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calculation steps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intermediate</a:t>
            </a:r>
            <a:r>
              <a:rPr sz="2000" spc="-2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results.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810844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7598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Better </a:t>
            </a:r>
            <a:r>
              <a:rPr spc="-5" dirty="0"/>
              <a:t>programs </a:t>
            </a:r>
            <a:r>
              <a:rPr spc="5" dirty="0"/>
              <a:t>with</a:t>
            </a:r>
            <a:r>
              <a:rPr spc="-55" dirty="0"/>
              <a:t> </a:t>
            </a:r>
            <a:r>
              <a:rPr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400" y="1905000"/>
            <a:ext cx="11062970" cy="1295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Functions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Functions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can be used to structure code by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grouping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together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those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actions</a:t>
            </a:r>
            <a:r>
              <a:rPr sz="1800" spc="-1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Gothic Uralic"/>
                <a:cs typeface="Gothic Uralic"/>
              </a:rPr>
              <a:t>that</a:t>
            </a:r>
            <a:endParaRPr sz="1800" dirty="0">
              <a:latin typeface="Gothic Uralic"/>
              <a:cs typeface="Gothic Uralic"/>
            </a:endParaRPr>
          </a:p>
          <a:p>
            <a:pPr marL="756285">
              <a:lnSpc>
                <a:spcPct val="100000"/>
              </a:lnSpc>
            </a:pPr>
            <a:r>
              <a:rPr lang="en-US"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perform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particular</a:t>
            </a:r>
            <a:r>
              <a:rPr sz="1800" spc="-10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task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3380740"/>
            <a:ext cx="6892290" cy="289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Functions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make programs more</a:t>
            </a:r>
            <a:r>
              <a:rPr sz="1800" spc="-1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Gothic Uralic"/>
                <a:cs typeface="Gothic Uralic"/>
              </a:rPr>
              <a:t>flexible</a:t>
            </a:r>
            <a:r>
              <a:rPr sz="1800" spc="-30" dirty="0" smtClean="0">
                <a:solidFill>
                  <a:srgbClr val="252525"/>
                </a:solidFill>
                <a:latin typeface="Gothic Uralic"/>
                <a:cs typeface="Gothic Uralic"/>
              </a:rPr>
              <a:t>,</a:t>
            </a:r>
            <a:endParaRPr sz="1800" dirty="0" smtClean="0">
              <a:latin typeface="Gothic Uralic"/>
              <a:cs typeface="Gothic Uralic"/>
            </a:endParaRPr>
          </a:p>
          <a:p>
            <a:pPr marL="299085">
              <a:lnSpc>
                <a:spcPct val="100000"/>
              </a:lnSpc>
            </a:pP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minimize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code</a:t>
            </a:r>
            <a:r>
              <a:rPr sz="18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duplication</a:t>
            </a:r>
            <a:endParaRPr sz="1800" dirty="0" smtClean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 smtClean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They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also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make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code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easier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</a:t>
            </a:r>
            <a:r>
              <a:rPr sz="1800" spc="-1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Gothic Uralic"/>
                <a:cs typeface="Gothic Uralic"/>
              </a:rPr>
              <a:t>maintain</a:t>
            </a:r>
            <a:endParaRPr sz="1800" dirty="0">
              <a:latin typeface="Gothic Uralic"/>
              <a:cs typeface="Gothic Uralic"/>
            </a:endParaRPr>
          </a:p>
          <a:p>
            <a:pPr marL="299085" marR="299085" indent="-28702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pc="335" dirty="0" smtClean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functions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can be given</a:t>
            </a:r>
            <a:r>
              <a:rPr sz="1800" spc="-2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parameters 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as </a:t>
            </a:r>
            <a:endParaRPr lang="en-US" sz="1800" spc="-5" dirty="0" smtClean="0">
              <a:solidFill>
                <a:srgbClr val="252525"/>
              </a:solidFill>
              <a:latin typeface="Gothic Uralic"/>
              <a:cs typeface="Gothic Uralic"/>
            </a:endParaRPr>
          </a:p>
          <a:p>
            <a:pPr marL="299085" marR="299085" indent="-287020">
              <a:lnSpc>
                <a:spcPct val="100000"/>
              </a:lnSpc>
              <a:spcBef>
                <a:spcPts val="1035"/>
              </a:spcBef>
            </a:pPr>
            <a:r>
              <a:rPr lang="en-US" spc="-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lang="en-US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 </a:t>
            </a: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input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, and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will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return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result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to  </a:t>
            </a:r>
            <a:r>
              <a:rPr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lang="en-US" sz="1800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point</a:t>
            </a:r>
          </a:p>
          <a:p>
            <a:pPr marL="299085" marR="299085" indent="-287020">
              <a:lnSpc>
                <a:spcPct val="100000"/>
              </a:lnSpc>
              <a:spcBef>
                <a:spcPts val="1035"/>
              </a:spcBef>
            </a:pPr>
            <a:r>
              <a:rPr lang="en-US" spc="-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lang="en-US" spc="-5" dirty="0" smtClean="0">
                <a:solidFill>
                  <a:srgbClr val="252525"/>
                </a:solidFill>
                <a:latin typeface="Gothic Uralic"/>
                <a:cs typeface="Gothic Uralic"/>
              </a:rPr>
              <a:t>       of call</a:t>
            </a:r>
            <a:endParaRPr sz="18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define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custom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functions</a:t>
            </a:r>
            <a:r>
              <a:rPr sz="1800" spc="-1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outside</a:t>
            </a:r>
            <a:endParaRPr sz="1800" dirty="0">
              <a:latin typeface="TeXGyreAdventor"/>
              <a:cs typeface="TeXGyreAdventor"/>
            </a:endParaRPr>
          </a:p>
          <a:p>
            <a:pPr marL="299085">
              <a:lnSpc>
                <a:spcPct val="100000"/>
              </a:lnSpc>
            </a:pPr>
            <a:r>
              <a:rPr lang="en-US"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1800" dirty="0" smtClean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 main</a:t>
            </a:r>
            <a:r>
              <a:rPr sz="1800" spc="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function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1384" y="3304032"/>
            <a:ext cx="4142740" cy="280162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286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main()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call to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your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own</a:t>
            </a:r>
            <a:r>
              <a:rPr sz="1600" b="1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function;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another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...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398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398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your own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function(parameters)</a:t>
            </a:r>
            <a:r>
              <a:rPr sz="16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do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stuff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97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return some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value;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398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35616" y="3912234"/>
            <a:ext cx="245745" cy="1229360"/>
          </a:xfrm>
          <a:custGeom>
            <a:avLst/>
            <a:gdLst/>
            <a:ahLst/>
            <a:cxnLst/>
            <a:rect l="l" t="t" r="r" b="b"/>
            <a:pathLst>
              <a:path w="245745" h="1229360">
                <a:moveTo>
                  <a:pt x="4963" y="1213731"/>
                </a:moveTo>
                <a:lnTo>
                  <a:pt x="5714" y="1228852"/>
                </a:lnTo>
                <a:lnTo>
                  <a:pt x="18163" y="1220977"/>
                </a:lnTo>
                <a:lnTo>
                  <a:pt x="17652" y="1220977"/>
                </a:lnTo>
                <a:lnTo>
                  <a:pt x="11429" y="1217802"/>
                </a:lnTo>
                <a:lnTo>
                  <a:pt x="5206" y="1214501"/>
                </a:lnTo>
                <a:lnTo>
                  <a:pt x="4963" y="1213731"/>
                </a:lnTo>
                <a:close/>
              </a:path>
              <a:path w="245745" h="1229360">
                <a:moveTo>
                  <a:pt x="27633" y="1158122"/>
                </a:moveTo>
                <a:lnTo>
                  <a:pt x="20192" y="1173352"/>
                </a:lnTo>
                <a:lnTo>
                  <a:pt x="6095" y="1200658"/>
                </a:lnTo>
                <a:lnTo>
                  <a:pt x="4466" y="1203729"/>
                </a:lnTo>
                <a:lnTo>
                  <a:pt x="4963" y="1213731"/>
                </a:lnTo>
                <a:lnTo>
                  <a:pt x="5206" y="1214501"/>
                </a:lnTo>
                <a:lnTo>
                  <a:pt x="11429" y="1217802"/>
                </a:lnTo>
                <a:lnTo>
                  <a:pt x="17652" y="1220977"/>
                </a:lnTo>
                <a:lnTo>
                  <a:pt x="18659" y="1220664"/>
                </a:lnTo>
                <a:lnTo>
                  <a:pt x="27030" y="1215369"/>
                </a:lnTo>
                <a:lnTo>
                  <a:pt x="28575" y="1212341"/>
                </a:lnTo>
                <a:lnTo>
                  <a:pt x="31931" y="1205864"/>
                </a:lnTo>
                <a:lnTo>
                  <a:pt x="29972" y="1205864"/>
                </a:lnTo>
                <a:lnTo>
                  <a:pt x="10540" y="1195704"/>
                </a:lnTo>
                <a:lnTo>
                  <a:pt x="28905" y="1184098"/>
                </a:lnTo>
                <a:lnTo>
                  <a:pt x="27633" y="1158122"/>
                </a:lnTo>
                <a:close/>
              </a:path>
              <a:path w="245745" h="1229360">
                <a:moveTo>
                  <a:pt x="18659" y="1220664"/>
                </a:moveTo>
                <a:lnTo>
                  <a:pt x="17652" y="1220977"/>
                </a:lnTo>
                <a:lnTo>
                  <a:pt x="18163" y="1220977"/>
                </a:lnTo>
                <a:lnTo>
                  <a:pt x="18659" y="1220664"/>
                </a:lnTo>
                <a:close/>
              </a:path>
              <a:path w="245745" h="1229360">
                <a:moveTo>
                  <a:pt x="27030" y="1215369"/>
                </a:moveTo>
                <a:lnTo>
                  <a:pt x="18659" y="1220664"/>
                </a:lnTo>
                <a:lnTo>
                  <a:pt x="25400" y="1218564"/>
                </a:lnTo>
                <a:lnTo>
                  <a:pt x="27030" y="1215369"/>
                </a:lnTo>
                <a:close/>
              </a:path>
              <a:path w="245745" h="1229360">
                <a:moveTo>
                  <a:pt x="91058" y="1144777"/>
                </a:moveTo>
                <a:lnTo>
                  <a:pt x="49539" y="1171056"/>
                </a:lnTo>
                <a:lnTo>
                  <a:pt x="43052" y="1184402"/>
                </a:lnTo>
                <a:lnTo>
                  <a:pt x="28575" y="1212341"/>
                </a:lnTo>
                <a:lnTo>
                  <a:pt x="27030" y="1215369"/>
                </a:lnTo>
                <a:lnTo>
                  <a:pt x="104648" y="1166240"/>
                </a:lnTo>
                <a:lnTo>
                  <a:pt x="106425" y="1158494"/>
                </a:lnTo>
                <a:lnTo>
                  <a:pt x="102615" y="1152525"/>
                </a:lnTo>
                <a:lnTo>
                  <a:pt x="98932" y="1146556"/>
                </a:lnTo>
                <a:lnTo>
                  <a:pt x="91058" y="1144777"/>
                </a:lnTo>
                <a:close/>
              </a:path>
              <a:path w="245745" h="1229360">
                <a:moveTo>
                  <a:pt x="4466" y="1203729"/>
                </a:moveTo>
                <a:lnTo>
                  <a:pt x="2793" y="1206881"/>
                </a:lnTo>
                <a:lnTo>
                  <a:pt x="4963" y="1213731"/>
                </a:lnTo>
                <a:lnTo>
                  <a:pt x="4466" y="1203729"/>
                </a:lnTo>
                <a:close/>
              </a:path>
              <a:path w="245745" h="1229360">
                <a:moveTo>
                  <a:pt x="28905" y="1184098"/>
                </a:moveTo>
                <a:lnTo>
                  <a:pt x="10540" y="1195704"/>
                </a:lnTo>
                <a:lnTo>
                  <a:pt x="29972" y="1205864"/>
                </a:lnTo>
                <a:lnTo>
                  <a:pt x="28905" y="1184098"/>
                </a:lnTo>
                <a:close/>
              </a:path>
              <a:path w="245745" h="1229360">
                <a:moveTo>
                  <a:pt x="49539" y="1171056"/>
                </a:moveTo>
                <a:lnTo>
                  <a:pt x="28905" y="1184098"/>
                </a:lnTo>
                <a:lnTo>
                  <a:pt x="29972" y="1205864"/>
                </a:lnTo>
                <a:lnTo>
                  <a:pt x="31931" y="1205864"/>
                </a:lnTo>
                <a:lnTo>
                  <a:pt x="43052" y="1184402"/>
                </a:lnTo>
                <a:lnTo>
                  <a:pt x="49539" y="1171056"/>
                </a:lnTo>
                <a:close/>
              </a:path>
              <a:path w="245745" h="1229360">
                <a:moveTo>
                  <a:pt x="19303" y="1105281"/>
                </a:moveTo>
                <a:lnTo>
                  <a:pt x="5333" y="1106042"/>
                </a:lnTo>
                <a:lnTo>
                  <a:pt x="0" y="1112012"/>
                </a:lnTo>
                <a:lnTo>
                  <a:pt x="253" y="1118996"/>
                </a:lnTo>
                <a:lnTo>
                  <a:pt x="4466" y="1203729"/>
                </a:lnTo>
                <a:lnTo>
                  <a:pt x="6095" y="1200658"/>
                </a:lnTo>
                <a:lnTo>
                  <a:pt x="20192" y="1173352"/>
                </a:lnTo>
                <a:lnTo>
                  <a:pt x="27633" y="1158122"/>
                </a:lnTo>
                <a:lnTo>
                  <a:pt x="25653" y="1117727"/>
                </a:lnTo>
                <a:lnTo>
                  <a:pt x="25273" y="1110741"/>
                </a:lnTo>
                <a:lnTo>
                  <a:pt x="19303" y="1105281"/>
                </a:lnTo>
                <a:close/>
              </a:path>
              <a:path w="245745" h="1229360">
                <a:moveTo>
                  <a:pt x="50673" y="0"/>
                </a:moveTo>
                <a:lnTo>
                  <a:pt x="42925" y="2158"/>
                </a:lnTo>
                <a:lnTo>
                  <a:pt x="39497" y="8254"/>
                </a:lnTo>
                <a:lnTo>
                  <a:pt x="36067" y="14477"/>
                </a:lnTo>
                <a:lnTo>
                  <a:pt x="38226" y="22097"/>
                </a:lnTo>
                <a:lnTo>
                  <a:pt x="44323" y="25653"/>
                </a:lnTo>
                <a:lnTo>
                  <a:pt x="56260" y="32384"/>
                </a:lnTo>
                <a:lnTo>
                  <a:pt x="67182" y="39369"/>
                </a:lnTo>
                <a:lnTo>
                  <a:pt x="107568" y="73151"/>
                </a:lnTo>
                <a:lnTo>
                  <a:pt x="141604" y="115188"/>
                </a:lnTo>
                <a:lnTo>
                  <a:pt x="169544" y="165226"/>
                </a:lnTo>
                <a:lnTo>
                  <a:pt x="191515" y="222631"/>
                </a:lnTo>
                <a:lnTo>
                  <a:pt x="207390" y="287019"/>
                </a:lnTo>
                <a:lnTo>
                  <a:pt x="216915" y="357631"/>
                </a:lnTo>
                <a:lnTo>
                  <a:pt x="220217" y="434085"/>
                </a:lnTo>
                <a:lnTo>
                  <a:pt x="219455" y="474090"/>
                </a:lnTo>
                <a:lnTo>
                  <a:pt x="217169" y="515492"/>
                </a:lnTo>
                <a:lnTo>
                  <a:pt x="213359" y="557783"/>
                </a:lnTo>
                <a:lnTo>
                  <a:pt x="207899" y="601090"/>
                </a:lnTo>
                <a:lnTo>
                  <a:pt x="200786" y="645540"/>
                </a:lnTo>
                <a:lnTo>
                  <a:pt x="192277" y="690752"/>
                </a:lnTo>
                <a:lnTo>
                  <a:pt x="181990" y="736726"/>
                </a:lnTo>
                <a:lnTo>
                  <a:pt x="170306" y="783463"/>
                </a:lnTo>
                <a:lnTo>
                  <a:pt x="157099" y="830833"/>
                </a:lnTo>
                <a:lnTo>
                  <a:pt x="142112" y="878713"/>
                </a:lnTo>
                <a:lnTo>
                  <a:pt x="125729" y="927100"/>
                </a:lnTo>
                <a:lnTo>
                  <a:pt x="107695" y="975740"/>
                </a:lnTo>
                <a:lnTo>
                  <a:pt x="88137" y="1024889"/>
                </a:lnTo>
                <a:lnTo>
                  <a:pt x="67055" y="1074292"/>
                </a:lnTo>
                <a:lnTo>
                  <a:pt x="44450" y="1123695"/>
                </a:lnTo>
                <a:lnTo>
                  <a:pt x="27633" y="1158122"/>
                </a:lnTo>
                <a:lnTo>
                  <a:pt x="28905" y="1184098"/>
                </a:lnTo>
                <a:lnTo>
                  <a:pt x="67436" y="1134237"/>
                </a:lnTo>
                <a:lnTo>
                  <a:pt x="90424" y="1084198"/>
                </a:lnTo>
                <a:lnTo>
                  <a:pt x="111759" y="1034288"/>
                </a:lnTo>
                <a:lnTo>
                  <a:pt x="131572" y="984631"/>
                </a:lnTo>
                <a:lnTo>
                  <a:pt x="149732" y="935227"/>
                </a:lnTo>
                <a:lnTo>
                  <a:pt x="166369" y="886206"/>
                </a:lnTo>
                <a:lnTo>
                  <a:pt x="181482" y="837691"/>
                </a:lnTo>
                <a:lnTo>
                  <a:pt x="194944" y="789685"/>
                </a:lnTo>
                <a:lnTo>
                  <a:pt x="206882" y="742188"/>
                </a:lnTo>
                <a:lnTo>
                  <a:pt x="217169" y="695451"/>
                </a:lnTo>
                <a:lnTo>
                  <a:pt x="225932" y="649477"/>
                </a:lnTo>
                <a:lnTo>
                  <a:pt x="233044" y="604265"/>
                </a:lnTo>
                <a:lnTo>
                  <a:pt x="238632" y="560069"/>
                </a:lnTo>
                <a:lnTo>
                  <a:pt x="242569" y="516763"/>
                </a:lnTo>
                <a:lnTo>
                  <a:pt x="244855" y="474598"/>
                </a:lnTo>
                <a:lnTo>
                  <a:pt x="245617" y="433450"/>
                </a:lnTo>
                <a:lnTo>
                  <a:pt x="244601" y="393445"/>
                </a:lnTo>
                <a:lnTo>
                  <a:pt x="242061" y="354838"/>
                </a:lnTo>
                <a:lnTo>
                  <a:pt x="232155" y="281558"/>
                </a:lnTo>
                <a:lnTo>
                  <a:pt x="215645" y="214375"/>
                </a:lnTo>
                <a:lnTo>
                  <a:pt x="192277" y="153669"/>
                </a:lnTo>
                <a:lnTo>
                  <a:pt x="161925" y="100202"/>
                </a:lnTo>
                <a:lnTo>
                  <a:pt x="124713" y="54609"/>
                </a:lnTo>
                <a:lnTo>
                  <a:pt x="92582" y="26415"/>
                </a:lnTo>
                <a:lnTo>
                  <a:pt x="56768" y="3428"/>
                </a:lnTo>
                <a:lnTo>
                  <a:pt x="5067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95440" y="4039742"/>
            <a:ext cx="290830" cy="1595755"/>
          </a:xfrm>
          <a:custGeom>
            <a:avLst/>
            <a:gdLst/>
            <a:ahLst/>
            <a:cxnLst/>
            <a:rect l="l" t="t" r="r" b="b"/>
            <a:pathLst>
              <a:path w="290829" h="1595754">
                <a:moveTo>
                  <a:pt x="239722" y="45875"/>
                </a:moveTo>
                <a:lnTo>
                  <a:pt x="189864" y="128142"/>
                </a:lnTo>
                <a:lnTo>
                  <a:pt x="163194" y="194690"/>
                </a:lnTo>
                <a:lnTo>
                  <a:pt x="138556" y="260730"/>
                </a:lnTo>
                <a:lnTo>
                  <a:pt x="115824" y="326516"/>
                </a:lnTo>
                <a:lnTo>
                  <a:pt x="95250" y="391667"/>
                </a:lnTo>
                <a:lnTo>
                  <a:pt x="76707" y="456437"/>
                </a:lnTo>
                <a:lnTo>
                  <a:pt x="60070" y="520318"/>
                </a:lnTo>
                <a:lnTo>
                  <a:pt x="45465" y="583437"/>
                </a:lnTo>
                <a:lnTo>
                  <a:pt x="33019" y="645794"/>
                </a:lnTo>
                <a:lnTo>
                  <a:pt x="22478" y="707008"/>
                </a:lnTo>
                <a:lnTo>
                  <a:pt x="13969" y="767206"/>
                </a:lnTo>
                <a:lnTo>
                  <a:pt x="7365" y="826261"/>
                </a:lnTo>
                <a:lnTo>
                  <a:pt x="2920" y="883919"/>
                </a:lnTo>
                <a:lnTo>
                  <a:pt x="379" y="940561"/>
                </a:lnTo>
                <a:lnTo>
                  <a:pt x="0" y="995298"/>
                </a:lnTo>
                <a:lnTo>
                  <a:pt x="1524" y="1048511"/>
                </a:lnTo>
                <a:lnTo>
                  <a:pt x="4952" y="1100200"/>
                </a:lnTo>
                <a:lnTo>
                  <a:pt x="10540" y="1150111"/>
                </a:lnTo>
                <a:lnTo>
                  <a:pt x="18160" y="1198244"/>
                </a:lnTo>
                <a:lnTo>
                  <a:pt x="27939" y="1244218"/>
                </a:lnTo>
                <a:lnTo>
                  <a:pt x="39496" y="1288287"/>
                </a:lnTo>
                <a:lnTo>
                  <a:pt x="53339" y="1330197"/>
                </a:lnTo>
                <a:lnTo>
                  <a:pt x="69087" y="1369821"/>
                </a:lnTo>
                <a:lnTo>
                  <a:pt x="86994" y="1407159"/>
                </a:lnTo>
                <a:lnTo>
                  <a:pt x="107060" y="1441957"/>
                </a:lnTo>
                <a:lnTo>
                  <a:pt x="129031" y="1474215"/>
                </a:lnTo>
                <a:lnTo>
                  <a:pt x="153288" y="1503806"/>
                </a:lnTo>
                <a:lnTo>
                  <a:pt x="208152" y="1554416"/>
                </a:lnTo>
                <a:lnTo>
                  <a:pt x="276098" y="1595373"/>
                </a:lnTo>
                <a:lnTo>
                  <a:pt x="283844" y="1593075"/>
                </a:lnTo>
                <a:lnTo>
                  <a:pt x="287146" y="1586903"/>
                </a:lnTo>
                <a:lnTo>
                  <a:pt x="290575" y="1580743"/>
                </a:lnTo>
                <a:lnTo>
                  <a:pt x="288162" y="1573034"/>
                </a:lnTo>
                <a:lnTo>
                  <a:pt x="250698" y="1552740"/>
                </a:lnTo>
                <a:lnTo>
                  <a:pt x="222376" y="1533397"/>
                </a:lnTo>
                <a:lnTo>
                  <a:pt x="171450" y="1486026"/>
                </a:lnTo>
                <a:lnTo>
                  <a:pt x="128015" y="1427733"/>
                </a:lnTo>
                <a:lnTo>
                  <a:pt x="109092" y="1394586"/>
                </a:lnTo>
                <a:lnTo>
                  <a:pt x="91948" y="1358899"/>
                </a:lnTo>
                <a:lnTo>
                  <a:pt x="76961" y="1320799"/>
                </a:lnTo>
                <a:lnTo>
                  <a:pt x="63626" y="1280413"/>
                </a:lnTo>
                <a:lnTo>
                  <a:pt x="52450" y="1237741"/>
                </a:lnTo>
                <a:lnTo>
                  <a:pt x="43052" y="1192910"/>
                </a:lnTo>
                <a:lnTo>
                  <a:pt x="35686" y="1146174"/>
                </a:lnTo>
                <a:lnTo>
                  <a:pt x="30225" y="1097406"/>
                </a:lnTo>
                <a:lnTo>
                  <a:pt x="26796" y="1046860"/>
                </a:lnTo>
                <a:lnTo>
                  <a:pt x="25273" y="994536"/>
                </a:lnTo>
                <a:lnTo>
                  <a:pt x="25792" y="940307"/>
                </a:lnTo>
                <a:lnTo>
                  <a:pt x="28320" y="885062"/>
                </a:lnTo>
                <a:lnTo>
                  <a:pt x="32765" y="828293"/>
                </a:lnTo>
                <a:lnTo>
                  <a:pt x="39115" y="770000"/>
                </a:lnTo>
                <a:lnTo>
                  <a:pt x="47625" y="710564"/>
                </a:lnTo>
                <a:lnTo>
                  <a:pt x="58038" y="649985"/>
                </a:lnTo>
                <a:lnTo>
                  <a:pt x="70484" y="588517"/>
                </a:lnTo>
                <a:lnTo>
                  <a:pt x="84835" y="525906"/>
                </a:lnTo>
                <a:lnTo>
                  <a:pt x="101345" y="462787"/>
                </a:lnTo>
                <a:lnTo>
                  <a:pt x="119760" y="398652"/>
                </a:lnTo>
                <a:lnTo>
                  <a:pt x="140080" y="334136"/>
                </a:lnTo>
                <a:lnTo>
                  <a:pt x="162559" y="268985"/>
                </a:lnTo>
                <a:lnTo>
                  <a:pt x="187070" y="203453"/>
                </a:lnTo>
                <a:lnTo>
                  <a:pt x="213359" y="137540"/>
                </a:lnTo>
                <a:lnTo>
                  <a:pt x="241807" y="71627"/>
                </a:lnTo>
                <a:lnTo>
                  <a:pt x="242144" y="70894"/>
                </a:lnTo>
                <a:lnTo>
                  <a:pt x="239722" y="45875"/>
                </a:lnTo>
                <a:close/>
              </a:path>
              <a:path w="290829" h="1595754">
                <a:moveTo>
                  <a:pt x="263176" y="25092"/>
                </a:moveTo>
                <a:lnTo>
                  <a:pt x="242144" y="70894"/>
                </a:lnTo>
                <a:lnTo>
                  <a:pt x="246125" y="112013"/>
                </a:lnTo>
                <a:lnTo>
                  <a:pt x="246887" y="118998"/>
                </a:lnTo>
                <a:lnTo>
                  <a:pt x="253110" y="124078"/>
                </a:lnTo>
                <a:lnTo>
                  <a:pt x="260095" y="123443"/>
                </a:lnTo>
                <a:lnTo>
                  <a:pt x="266953" y="122681"/>
                </a:lnTo>
                <a:lnTo>
                  <a:pt x="272160" y="116458"/>
                </a:lnTo>
                <a:lnTo>
                  <a:pt x="271399" y="109473"/>
                </a:lnTo>
                <a:lnTo>
                  <a:pt x="263176" y="25092"/>
                </a:lnTo>
                <a:close/>
              </a:path>
              <a:path w="290829" h="1595754">
                <a:moveTo>
                  <a:pt x="240270" y="14371"/>
                </a:moveTo>
                <a:lnTo>
                  <a:pt x="170687" y="63245"/>
                </a:lnTo>
                <a:lnTo>
                  <a:pt x="164973" y="67182"/>
                </a:lnTo>
                <a:lnTo>
                  <a:pt x="163575" y="75183"/>
                </a:lnTo>
                <a:lnTo>
                  <a:pt x="171703" y="86613"/>
                </a:lnTo>
                <a:lnTo>
                  <a:pt x="179577" y="88010"/>
                </a:lnTo>
                <a:lnTo>
                  <a:pt x="185292" y="83946"/>
                </a:lnTo>
                <a:lnTo>
                  <a:pt x="219191" y="60235"/>
                </a:lnTo>
                <a:lnTo>
                  <a:pt x="240270" y="14371"/>
                </a:lnTo>
                <a:close/>
              </a:path>
              <a:path w="290829" h="1595754">
                <a:moveTo>
                  <a:pt x="263082" y="24129"/>
                </a:moveTo>
                <a:lnTo>
                  <a:pt x="237616" y="24129"/>
                </a:lnTo>
                <a:lnTo>
                  <a:pt x="257555" y="33400"/>
                </a:lnTo>
                <a:lnTo>
                  <a:pt x="239722" y="45875"/>
                </a:lnTo>
                <a:lnTo>
                  <a:pt x="242144" y="70894"/>
                </a:lnTo>
                <a:lnTo>
                  <a:pt x="263176" y="25092"/>
                </a:lnTo>
                <a:lnTo>
                  <a:pt x="263082" y="24129"/>
                </a:lnTo>
                <a:close/>
              </a:path>
              <a:path w="290829" h="1595754">
                <a:moveTo>
                  <a:pt x="249174" y="8508"/>
                </a:moveTo>
                <a:lnTo>
                  <a:pt x="247986" y="8951"/>
                </a:lnTo>
                <a:lnTo>
                  <a:pt x="240270" y="14371"/>
                </a:lnTo>
                <a:lnTo>
                  <a:pt x="219191" y="60235"/>
                </a:lnTo>
                <a:lnTo>
                  <a:pt x="239722" y="45875"/>
                </a:lnTo>
                <a:lnTo>
                  <a:pt x="237616" y="24129"/>
                </a:lnTo>
                <a:lnTo>
                  <a:pt x="263082" y="24129"/>
                </a:lnTo>
                <a:lnTo>
                  <a:pt x="262177" y="14848"/>
                </a:lnTo>
                <a:lnTo>
                  <a:pt x="262000" y="14350"/>
                </a:lnTo>
                <a:lnTo>
                  <a:pt x="249174" y="8508"/>
                </a:lnTo>
                <a:close/>
              </a:path>
              <a:path w="290829" h="1595754">
                <a:moveTo>
                  <a:pt x="237616" y="24129"/>
                </a:moveTo>
                <a:lnTo>
                  <a:pt x="239722" y="45875"/>
                </a:lnTo>
                <a:lnTo>
                  <a:pt x="257555" y="33400"/>
                </a:lnTo>
                <a:lnTo>
                  <a:pt x="237616" y="24129"/>
                </a:lnTo>
                <a:close/>
              </a:path>
              <a:path w="290829" h="1595754">
                <a:moveTo>
                  <a:pt x="262177" y="14848"/>
                </a:moveTo>
                <a:lnTo>
                  <a:pt x="263176" y="25092"/>
                </a:lnTo>
                <a:lnTo>
                  <a:pt x="264667" y="21843"/>
                </a:lnTo>
                <a:lnTo>
                  <a:pt x="262177" y="14848"/>
                </a:lnTo>
                <a:close/>
              </a:path>
              <a:path w="290829" h="1595754">
                <a:moveTo>
                  <a:pt x="261560" y="8508"/>
                </a:moveTo>
                <a:lnTo>
                  <a:pt x="249174" y="8508"/>
                </a:lnTo>
                <a:lnTo>
                  <a:pt x="262000" y="14350"/>
                </a:lnTo>
                <a:lnTo>
                  <a:pt x="262177" y="14848"/>
                </a:lnTo>
                <a:lnTo>
                  <a:pt x="261560" y="8508"/>
                </a:lnTo>
                <a:close/>
              </a:path>
              <a:path w="290829" h="1595754">
                <a:moveTo>
                  <a:pt x="247986" y="8951"/>
                </a:moveTo>
                <a:lnTo>
                  <a:pt x="241680" y="11302"/>
                </a:lnTo>
                <a:lnTo>
                  <a:pt x="240270" y="14371"/>
                </a:lnTo>
                <a:lnTo>
                  <a:pt x="247986" y="8951"/>
                </a:lnTo>
                <a:close/>
              </a:path>
              <a:path w="290829" h="1595754">
                <a:moveTo>
                  <a:pt x="260730" y="0"/>
                </a:moveTo>
                <a:lnTo>
                  <a:pt x="247986" y="8951"/>
                </a:lnTo>
                <a:lnTo>
                  <a:pt x="249174" y="8508"/>
                </a:lnTo>
                <a:lnTo>
                  <a:pt x="261560" y="8508"/>
                </a:lnTo>
                <a:lnTo>
                  <a:pt x="26073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810844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6391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Better </a:t>
            </a:r>
            <a:r>
              <a:rPr spc="-5" dirty="0"/>
              <a:t>programs </a:t>
            </a:r>
            <a:r>
              <a:rPr spc="5" dirty="0"/>
              <a:t>with</a:t>
            </a:r>
            <a:r>
              <a:rPr spc="-55" dirty="0"/>
              <a:t> </a:t>
            </a:r>
            <a:r>
              <a:rPr dirty="0"/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524000"/>
            <a:ext cx="25558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Function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declaration</a:t>
            </a:r>
            <a:endParaRPr sz="2000" dirty="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898" y="4368495"/>
            <a:ext cx="9099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1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25" dirty="0">
                <a:solidFill>
                  <a:srgbClr val="252525"/>
                </a:solidFill>
                <a:latin typeface="Gothic Uralic"/>
                <a:cs typeface="Gothic Uralic"/>
              </a:rPr>
              <a:t>e.g.,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344" y="2660904"/>
            <a:ext cx="9516110" cy="13233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34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5"/>
              </a:spcBef>
            </a:pPr>
            <a:r>
              <a:rPr sz="1600" i="1" dirty="0">
                <a:latin typeface="Courier New" panose="02070309020205020404"/>
                <a:cs typeface="Courier New" panose="02070309020205020404"/>
              </a:rPr>
              <a:t>data_type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identifier(</a:t>
            </a:r>
            <a:r>
              <a:rPr sz="1600" i="1" dirty="0">
                <a:latin typeface="Courier New" panose="02070309020205020404"/>
                <a:cs typeface="Courier New" panose="02070309020205020404"/>
              </a:rPr>
              <a:t>data_type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parameter1, </a:t>
            </a:r>
            <a:r>
              <a:rPr sz="1600" i="1" dirty="0">
                <a:latin typeface="Courier New" panose="02070309020205020404"/>
                <a:cs typeface="Courier New" panose="02070309020205020404"/>
              </a:rPr>
              <a:t>data_type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parameter2,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...)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72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720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another_instruction;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8344" y="5026152"/>
            <a:ext cx="9516110" cy="13233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addTwoIntegers(int a, int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b)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72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result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= a +</a:t>
            </a:r>
            <a:r>
              <a:rPr sz="16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572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6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result;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43583" y="2630423"/>
            <a:ext cx="9869805" cy="3291840"/>
          </a:xfrm>
          <a:custGeom>
            <a:avLst/>
            <a:gdLst/>
            <a:ahLst/>
            <a:cxnLst/>
            <a:rect l="l" t="t" r="r" b="b"/>
            <a:pathLst>
              <a:path w="9869805" h="3291840">
                <a:moveTo>
                  <a:pt x="9869424" y="0"/>
                </a:moveTo>
                <a:lnTo>
                  <a:pt x="0" y="0"/>
                </a:lnTo>
                <a:lnTo>
                  <a:pt x="0" y="3291840"/>
                </a:lnTo>
                <a:lnTo>
                  <a:pt x="9869424" y="3291840"/>
                </a:lnTo>
                <a:lnTo>
                  <a:pt x="986942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96736" y="3370834"/>
            <a:ext cx="198373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function</a:t>
            </a:r>
            <a:r>
              <a:rPr sz="16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call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3847" y="2639060"/>
            <a:ext cx="357187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main()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...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c =</a:t>
            </a:r>
            <a:r>
              <a:rPr sz="16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23;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d =</a:t>
            </a:r>
            <a:r>
              <a:rPr sz="1600" b="1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addTwoIntegers(c,12);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...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}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main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function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ends</a:t>
            </a:r>
            <a:r>
              <a:rPr sz="16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here!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6736" y="4346575"/>
            <a:ext cx="2839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function</a:t>
            </a:r>
            <a:r>
              <a:rPr sz="16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declaration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3847" y="4346575"/>
            <a:ext cx="393700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addTwoIntegers(int a, int</a:t>
            </a:r>
            <a:r>
              <a:rPr sz="1600" b="1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b)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377825" marR="12299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result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= a +</a:t>
            </a:r>
            <a:r>
              <a:rPr sz="16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b;  return</a:t>
            </a:r>
            <a:r>
              <a:rPr sz="1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result;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2544" y="0"/>
            <a:ext cx="810844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102241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Better </a:t>
            </a:r>
            <a:r>
              <a:rPr spc="-5" dirty="0"/>
              <a:t>programs </a:t>
            </a:r>
            <a:r>
              <a:rPr spc="5" dirty="0"/>
              <a:t>with</a:t>
            </a:r>
            <a:r>
              <a:rPr spc="-55" dirty="0"/>
              <a:t> </a:t>
            </a:r>
            <a:r>
              <a:rPr dirty="0"/>
              <a:t>functions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8200" y="1918970"/>
            <a:ext cx="2070100" cy="318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Functions</a:t>
            </a:r>
            <a:endParaRPr sz="2000" dirty="0">
              <a:latin typeface="TeXGyreAdventor"/>
              <a:cs typeface="TeXGyreAdvent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43583" y="2630423"/>
            <a:ext cx="9869805" cy="3291840"/>
          </a:xfrm>
          <a:custGeom>
            <a:avLst/>
            <a:gdLst/>
            <a:ahLst/>
            <a:cxnLst/>
            <a:rect l="l" t="t" r="r" b="b"/>
            <a:pathLst>
              <a:path w="9869805" h="3291840">
                <a:moveTo>
                  <a:pt x="9869424" y="0"/>
                </a:moveTo>
                <a:lnTo>
                  <a:pt x="0" y="0"/>
                </a:lnTo>
                <a:lnTo>
                  <a:pt x="0" y="3291840"/>
                </a:lnTo>
                <a:lnTo>
                  <a:pt x="9869424" y="3291840"/>
                </a:lnTo>
                <a:lnTo>
                  <a:pt x="986942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6547" y="2639060"/>
            <a:ext cx="355917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main()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...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c =</a:t>
            </a:r>
            <a:r>
              <a:rPr sz="16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23;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d =</a:t>
            </a:r>
            <a:r>
              <a:rPr sz="1600" b="1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addTwoIntegers(c,12);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...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}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main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function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ends</a:t>
            </a:r>
            <a:r>
              <a:rPr sz="16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here!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9436" y="4346575"/>
            <a:ext cx="28270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function</a:t>
            </a:r>
            <a:r>
              <a:rPr sz="16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declaration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6547" y="4346575"/>
            <a:ext cx="392430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addTwoIntegers(int a, int</a:t>
            </a:r>
            <a:r>
              <a:rPr sz="1600" b="1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b)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365125" marR="12299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result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= a +</a:t>
            </a:r>
            <a:r>
              <a:rPr sz="16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b;  return</a:t>
            </a:r>
            <a:r>
              <a:rPr sz="1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result;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spc="5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544" y="0"/>
            <a:ext cx="810844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0646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Better </a:t>
            </a:r>
            <a:r>
              <a:rPr spc="-5" dirty="0"/>
              <a:t>programs </a:t>
            </a:r>
            <a:r>
              <a:rPr spc="5" dirty="0"/>
              <a:t>with</a:t>
            </a:r>
            <a:r>
              <a:rPr spc="-55" dirty="0"/>
              <a:t> </a:t>
            </a:r>
            <a:r>
              <a:rPr dirty="0"/>
              <a:t>functions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4400" y="1676400"/>
            <a:ext cx="11753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Functions</a:t>
            </a:r>
            <a:endParaRPr sz="2000" dirty="0">
              <a:latin typeface="TeXGyreAdventor"/>
              <a:cs typeface="TeXGyreAdvento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9436" y="2804871"/>
            <a:ext cx="428688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These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variables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(c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and d) are</a:t>
            </a:r>
            <a:r>
              <a:rPr sz="1800" b="1" spc="-16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only</a:t>
            </a:r>
            <a:endParaRPr sz="1800">
              <a:latin typeface="Gothic Uralic"/>
              <a:cs typeface="Gothic Uralic"/>
            </a:endParaRPr>
          </a:p>
          <a:p>
            <a:pPr marL="40957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“known” within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current</a:t>
            </a:r>
            <a:r>
              <a:rPr sz="1800" b="1" spc="-6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function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call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55392" y="2953003"/>
            <a:ext cx="3547745" cy="2336165"/>
          </a:xfrm>
          <a:custGeom>
            <a:avLst/>
            <a:gdLst/>
            <a:ahLst/>
            <a:cxnLst/>
            <a:rect l="l" t="t" r="r" b="b"/>
            <a:pathLst>
              <a:path w="3547745" h="2336165">
                <a:moveTo>
                  <a:pt x="3378073" y="9525"/>
                </a:moveTo>
                <a:lnTo>
                  <a:pt x="3377819" y="5969"/>
                </a:lnTo>
                <a:lnTo>
                  <a:pt x="3377438" y="2540"/>
                </a:lnTo>
                <a:lnTo>
                  <a:pt x="3374390" y="0"/>
                </a:lnTo>
                <a:lnTo>
                  <a:pt x="3370834" y="254"/>
                </a:lnTo>
                <a:lnTo>
                  <a:pt x="75285" y="300355"/>
                </a:lnTo>
                <a:lnTo>
                  <a:pt x="72390" y="268732"/>
                </a:lnTo>
                <a:lnTo>
                  <a:pt x="0" y="313690"/>
                </a:lnTo>
                <a:lnTo>
                  <a:pt x="79375" y="344678"/>
                </a:lnTo>
                <a:lnTo>
                  <a:pt x="76606" y="314579"/>
                </a:lnTo>
                <a:lnTo>
                  <a:pt x="76454" y="313042"/>
                </a:lnTo>
                <a:lnTo>
                  <a:pt x="3372104" y="12954"/>
                </a:lnTo>
                <a:lnTo>
                  <a:pt x="3375533" y="12573"/>
                </a:lnTo>
                <a:lnTo>
                  <a:pt x="3378073" y="9525"/>
                </a:lnTo>
                <a:close/>
              </a:path>
              <a:path w="3547745" h="2336165">
                <a:moveTo>
                  <a:pt x="3547745" y="2325751"/>
                </a:moveTo>
                <a:lnTo>
                  <a:pt x="3545078" y="2322703"/>
                </a:lnTo>
                <a:lnTo>
                  <a:pt x="3542715" y="2322525"/>
                </a:lnTo>
                <a:lnTo>
                  <a:pt x="2256701" y="1695462"/>
                </a:lnTo>
                <a:lnTo>
                  <a:pt x="2260168" y="1688338"/>
                </a:lnTo>
                <a:lnTo>
                  <a:pt x="2270633" y="1666875"/>
                </a:lnTo>
                <a:lnTo>
                  <a:pt x="2185416" y="1667764"/>
                </a:lnTo>
                <a:lnTo>
                  <a:pt x="2237232" y="1735455"/>
                </a:lnTo>
                <a:lnTo>
                  <a:pt x="2251164" y="1706854"/>
                </a:lnTo>
                <a:lnTo>
                  <a:pt x="3464877" y="2298725"/>
                </a:lnTo>
                <a:lnTo>
                  <a:pt x="1379296" y="1659686"/>
                </a:lnTo>
                <a:lnTo>
                  <a:pt x="1380744" y="1654937"/>
                </a:lnTo>
                <a:lnTo>
                  <a:pt x="1388618" y="1629283"/>
                </a:lnTo>
                <a:lnTo>
                  <a:pt x="1304544" y="1643380"/>
                </a:lnTo>
                <a:lnTo>
                  <a:pt x="1366266" y="1702181"/>
                </a:lnTo>
                <a:lnTo>
                  <a:pt x="1375587" y="1671777"/>
                </a:lnTo>
                <a:lnTo>
                  <a:pt x="3483406" y="2317724"/>
                </a:lnTo>
                <a:lnTo>
                  <a:pt x="265430" y="2057666"/>
                </a:lnTo>
                <a:lnTo>
                  <a:pt x="265531" y="2056384"/>
                </a:lnTo>
                <a:lnTo>
                  <a:pt x="267970" y="2026031"/>
                </a:lnTo>
                <a:lnTo>
                  <a:pt x="188976" y="2057908"/>
                </a:lnTo>
                <a:lnTo>
                  <a:pt x="261874" y="2101977"/>
                </a:lnTo>
                <a:lnTo>
                  <a:pt x="264401" y="2070366"/>
                </a:lnTo>
                <a:lnTo>
                  <a:pt x="3539083" y="2334907"/>
                </a:lnTo>
                <a:lnTo>
                  <a:pt x="3540887" y="2335784"/>
                </a:lnTo>
                <a:lnTo>
                  <a:pt x="3542538" y="2335238"/>
                </a:lnTo>
                <a:lnTo>
                  <a:pt x="3544062" y="2335403"/>
                </a:lnTo>
                <a:lnTo>
                  <a:pt x="3547237" y="2332736"/>
                </a:lnTo>
                <a:lnTo>
                  <a:pt x="3547529" y="2328595"/>
                </a:lnTo>
                <a:lnTo>
                  <a:pt x="3547745" y="2328164"/>
                </a:lnTo>
                <a:lnTo>
                  <a:pt x="3547592" y="2327732"/>
                </a:lnTo>
                <a:lnTo>
                  <a:pt x="3547745" y="232575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88353" y="4989321"/>
            <a:ext cx="3700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These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variables are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only</a:t>
            </a:r>
            <a:r>
              <a:rPr sz="1800" b="1" spc="-10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“known”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within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current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4353" y="1719783"/>
            <a:ext cx="4130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Important</a:t>
            </a:r>
            <a:r>
              <a:rPr sz="1800" b="1" spc="-7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aspect: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Variables can have different</a:t>
            </a:r>
            <a:r>
              <a:rPr sz="1800" b="1" spc="-18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“scope”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6544" y="2974213"/>
            <a:ext cx="4091940" cy="499109"/>
          </a:xfrm>
          <a:custGeom>
            <a:avLst/>
            <a:gdLst/>
            <a:ahLst/>
            <a:cxnLst/>
            <a:rect l="l" t="t" r="r" b="b"/>
            <a:pathLst>
              <a:path w="4091940" h="499110">
                <a:moveTo>
                  <a:pt x="71374" y="423417"/>
                </a:moveTo>
                <a:lnTo>
                  <a:pt x="0" y="469900"/>
                </a:lnTo>
                <a:lnTo>
                  <a:pt x="80010" y="499110"/>
                </a:lnTo>
                <a:lnTo>
                  <a:pt x="76619" y="469391"/>
                </a:lnTo>
                <a:lnTo>
                  <a:pt x="60325" y="469391"/>
                </a:lnTo>
                <a:lnTo>
                  <a:pt x="57150" y="466978"/>
                </a:lnTo>
                <a:lnTo>
                  <a:pt x="56387" y="459994"/>
                </a:lnTo>
                <a:lnTo>
                  <a:pt x="58928" y="456819"/>
                </a:lnTo>
                <a:lnTo>
                  <a:pt x="74977" y="454999"/>
                </a:lnTo>
                <a:lnTo>
                  <a:pt x="71374" y="423417"/>
                </a:lnTo>
                <a:close/>
              </a:path>
              <a:path w="4091940" h="499110">
                <a:moveTo>
                  <a:pt x="74977" y="454999"/>
                </a:moveTo>
                <a:lnTo>
                  <a:pt x="58928" y="456819"/>
                </a:lnTo>
                <a:lnTo>
                  <a:pt x="56387" y="459994"/>
                </a:lnTo>
                <a:lnTo>
                  <a:pt x="57150" y="466978"/>
                </a:lnTo>
                <a:lnTo>
                  <a:pt x="60325" y="469391"/>
                </a:lnTo>
                <a:lnTo>
                  <a:pt x="76411" y="467568"/>
                </a:lnTo>
                <a:lnTo>
                  <a:pt x="74977" y="454999"/>
                </a:lnTo>
                <a:close/>
              </a:path>
              <a:path w="4091940" h="499110">
                <a:moveTo>
                  <a:pt x="76411" y="467568"/>
                </a:moveTo>
                <a:lnTo>
                  <a:pt x="60325" y="469391"/>
                </a:lnTo>
                <a:lnTo>
                  <a:pt x="76619" y="469391"/>
                </a:lnTo>
                <a:lnTo>
                  <a:pt x="76411" y="467568"/>
                </a:lnTo>
                <a:close/>
              </a:path>
              <a:path w="4091940" h="499110">
                <a:moveTo>
                  <a:pt x="4087876" y="0"/>
                </a:moveTo>
                <a:lnTo>
                  <a:pt x="74977" y="454999"/>
                </a:lnTo>
                <a:lnTo>
                  <a:pt x="76411" y="467568"/>
                </a:lnTo>
                <a:lnTo>
                  <a:pt x="4089273" y="12700"/>
                </a:lnTo>
                <a:lnTo>
                  <a:pt x="4091813" y="9525"/>
                </a:lnTo>
                <a:lnTo>
                  <a:pt x="4091051" y="2539"/>
                </a:lnTo>
                <a:lnTo>
                  <a:pt x="40878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99160" y="2368295"/>
            <a:ext cx="9869805" cy="4032885"/>
          </a:xfrm>
          <a:custGeom>
            <a:avLst/>
            <a:gdLst/>
            <a:ahLst/>
            <a:cxnLst/>
            <a:rect l="l" t="t" r="r" b="b"/>
            <a:pathLst>
              <a:path w="9869805" h="4032885">
                <a:moveTo>
                  <a:pt x="9869424" y="0"/>
                </a:moveTo>
                <a:lnTo>
                  <a:pt x="0" y="0"/>
                </a:lnTo>
                <a:lnTo>
                  <a:pt x="0" y="4032504"/>
                </a:lnTo>
                <a:lnTo>
                  <a:pt x="9869424" y="4032504"/>
                </a:lnTo>
                <a:lnTo>
                  <a:pt x="986942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2377567"/>
            <a:ext cx="22244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#include</a:t>
            </a:r>
            <a:r>
              <a:rPr sz="1600" b="1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&lt;stdio.h&gt;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19" y="2865500"/>
            <a:ext cx="7575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600" b="1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a;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19" y="3352875"/>
            <a:ext cx="16116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main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16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263" y="3841241"/>
            <a:ext cx="8788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test();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3263" y="4084777"/>
            <a:ext cx="54051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 ("The value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global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a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is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%d\n",</a:t>
            </a:r>
            <a:r>
              <a:rPr sz="16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3263" y="4329176"/>
            <a:ext cx="1244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getchar();  return</a:t>
            </a:r>
            <a:r>
              <a:rPr sz="1600" b="1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0;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9119" y="4817110"/>
            <a:ext cx="1479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119" y="5304485"/>
            <a:ext cx="185801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test()</a:t>
            </a:r>
            <a:r>
              <a:rPr sz="1600" b="1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0038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a =</a:t>
            </a:r>
            <a:r>
              <a:rPr sz="1600" b="1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20;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119" y="5792825"/>
            <a:ext cx="576961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 ("The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value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local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is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%d\n",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a);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2544" y="0"/>
            <a:ext cx="5292089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46050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Scope of</a:t>
            </a:r>
            <a:r>
              <a:rPr spc="-5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8200" y="1676400"/>
            <a:ext cx="106641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How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does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scope 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 variable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impact on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availability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its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data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in the</a:t>
            </a:r>
            <a:r>
              <a:rPr sz="2000" b="1" i="1" spc="30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program?</a:t>
            </a:r>
            <a:endParaRPr sz="2000" dirty="0">
              <a:latin typeface="TeXGyreAdventor"/>
              <a:cs typeface="TeXGyreAdvento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90640" y="2433320"/>
            <a:ext cx="38042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Global</a:t>
            </a:r>
            <a:r>
              <a:rPr sz="1800" b="1" spc="-3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variable:</a:t>
            </a:r>
            <a:endParaRPr sz="1800">
              <a:latin typeface="Gothic Uralic"/>
              <a:cs typeface="Gothic Uralic"/>
            </a:endParaRPr>
          </a:p>
          <a:p>
            <a:pPr marL="12700" marR="95885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Specified outside of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function, or  control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structure.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Will be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initialised automatically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to 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some default value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(e.g., 0)</a:t>
            </a:r>
            <a:r>
              <a:rPr sz="1800" b="1" spc="-16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unless 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you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do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it</a:t>
            </a:r>
            <a:r>
              <a:rPr sz="1800" b="1" spc="-6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manually.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98776" y="2718307"/>
            <a:ext cx="4105910" cy="2963545"/>
          </a:xfrm>
          <a:custGeom>
            <a:avLst/>
            <a:gdLst/>
            <a:ahLst/>
            <a:cxnLst/>
            <a:rect l="l" t="t" r="r" b="b"/>
            <a:pathLst>
              <a:path w="4105909" h="2963545">
                <a:moveTo>
                  <a:pt x="3378073" y="9525"/>
                </a:moveTo>
                <a:lnTo>
                  <a:pt x="3377819" y="5969"/>
                </a:lnTo>
                <a:lnTo>
                  <a:pt x="3377438" y="2540"/>
                </a:lnTo>
                <a:lnTo>
                  <a:pt x="3374390" y="0"/>
                </a:lnTo>
                <a:lnTo>
                  <a:pt x="3370834" y="254"/>
                </a:lnTo>
                <a:lnTo>
                  <a:pt x="75285" y="300355"/>
                </a:lnTo>
                <a:lnTo>
                  <a:pt x="72390" y="268732"/>
                </a:lnTo>
                <a:lnTo>
                  <a:pt x="0" y="313690"/>
                </a:lnTo>
                <a:lnTo>
                  <a:pt x="79375" y="344678"/>
                </a:lnTo>
                <a:lnTo>
                  <a:pt x="76606" y="314579"/>
                </a:lnTo>
                <a:lnTo>
                  <a:pt x="76454" y="313042"/>
                </a:lnTo>
                <a:lnTo>
                  <a:pt x="3372104" y="12954"/>
                </a:lnTo>
                <a:lnTo>
                  <a:pt x="3375533" y="12573"/>
                </a:lnTo>
                <a:lnTo>
                  <a:pt x="3378073" y="9525"/>
                </a:lnTo>
                <a:close/>
              </a:path>
              <a:path w="4105909" h="2963545">
                <a:moveTo>
                  <a:pt x="4105402" y="2417064"/>
                </a:moveTo>
                <a:lnTo>
                  <a:pt x="4105021" y="2413635"/>
                </a:lnTo>
                <a:lnTo>
                  <a:pt x="4104513" y="2410079"/>
                </a:lnTo>
                <a:lnTo>
                  <a:pt x="4101211" y="2407793"/>
                </a:lnTo>
                <a:lnTo>
                  <a:pt x="583539" y="2919069"/>
                </a:lnTo>
                <a:lnTo>
                  <a:pt x="578993" y="2887649"/>
                </a:lnTo>
                <a:lnTo>
                  <a:pt x="509016" y="2936316"/>
                </a:lnTo>
                <a:lnTo>
                  <a:pt x="589915" y="2963062"/>
                </a:lnTo>
                <a:lnTo>
                  <a:pt x="585698" y="2933966"/>
                </a:lnTo>
                <a:lnTo>
                  <a:pt x="585355" y="2931642"/>
                </a:lnTo>
                <a:lnTo>
                  <a:pt x="4103116" y="2420239"/>
                </a:lnTo>
                <a:lnTo>
                  <a:pt x="4105402" y="241706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77710" y="4427346"/>
            <a:ext cx="399922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Local</a:t>
            </a:r>
            <a:r>
              <a:rPr sz="1800" b="1" spc="-3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variable:</a:t>
            </a: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Specified within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 block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of code.  Must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be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initialised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manually and</a:t>
            </a:r>
            <a:r>
              <a:rPr sz="1800" b="1" spc="-9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will 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always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take precedence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over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any 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global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of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same</a:t>
            </a:r>
            <a:r>
              <a:rPr sz="1800" b="1" spc="-16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name.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96696" y="2362200"/>
            <a:ext cx="9866630" cy="3538854"/>
          </a:xfrm>
          <a:custGeom>
            <a:avLst/>
            <a:gdLst/>
            <a:ahLst/>
            <a:cxnLst/>
            <a:rect l="l" t="t" r="r" b="b"/>
            <a:pathLst>
              <a:path w="9866630" h="3538854">
                <a:moveTo>
                  <a:pt x="9866376" y="0"/>
                </a:moveTo>
                <a:lnTo>
                  <a:pt x="0" y="0"/>
                </a:lnTo>
                <a:lnTo>
                  <a:pt x="0" y="3538728"/>
                </a:lnTo>
                <a:lnTo>
                  <a:pt x="9866376" y="3538728"/>
                </a:lnTo>
                <a:lnTo>
                  <a:pt x="98663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6916" y="3347466"/>
            <a:ext cx="5634990" cy="1490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040505" algn="l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main ()</a:t>
            </a:r>
            <a:r>
              <a:rPr sz="1600" b="1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R="4041775" algn="l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  test(10);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43205" marR="508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("The value of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global a is %d\n",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a);  getchar();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432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7120" y="5054600"/>
            <a:ext cx="6348730" cy="998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test(int </a:t>
            </a:r>
            <a:r>
              <a:rPr sz="1600" b="1" spc="10" dirty="0">
                <a:latin typeface="Courier New" panose="02070309020205020404"/>
                <a:cs typeface="Courier New" panose="02070309020205020404"/>
              </a:rPr>
              <a:t>a)</a:t>
            </a:r>
            <a:r>
              <a:rPr sz="16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487680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 ("The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value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local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is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%d\n",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a);</a:t>
            </a:r>
          </a:p>
          <a:p>
            <a:pPr marL="487680">
              <a:lnSpc>
                <a:spcPct val="100000"/>
              </a:lnSpc>
            </a:pPr>
            <a:r>
              <a:rPr lang="en-US" sz="1600" b="1" spc="-10" dirty="0">
                <a:latin typeface="Courier New" panose="02070309020205020404"/>
                <a:cs typeface="Courier New" panose="02070309020205020404"/>
              </a:rPr>
              <a:t>return 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5292089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46050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Scope of</a:t>
            </a:r>
            <a:r>
              <a:rPr spc="-5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4400" y="1676400"/>
            <a:ext cx="10664190" cy="126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How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does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scope 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 variable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impact on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availability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its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data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in the</a:t>
            </a:r>
            <a:r>
              <a:rPr sz="2000" b="1" i="1" spc="30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program?</a:t>
            </a:r>
            <a:endParaRPr sz="2000" dirty="0">
              <a:latin typeface="TeXGyreAdventor"/>
              <a:cs typeface="TeXGyreAdventor"/>
            </a:endParaRPr>
          </a:p>
          <a:p>
            <a:pPr marL="197485">
              <a:lnSpc>
                <a:spcPct val="100000"/>
              </a:lnSpc>
              <a:spcBef>
                <a:spcPts val="162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#</a:t>
            </a:r>
            <a:r>
              <a:rPr sz="1600" b="1" spc="-5" dirty="0" smtClean="0">
                <a:latin typeface="Courier New" panose="02070309020205020404"/>
                <a:cs typeface="Courier New" panose="02070309020205020404"/>
              </a:rPr>
              <a:t>include</a:t>
            </a:r>
            <a:r>
              <a:rPr sz="1600" b="1" spc="-15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&lt;stdio.h&gt;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Courier New" panose="02070309020205020404"/>
              <a:cs typeface="Courier New" panose="02070309020205020404"/>
            </a:endParaRPr>
          </a:p>
          <a:p>
            <a:pPr marL="19748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a =</a:t>
            </a:r>
            <a:r>
              <a:rPr sz="16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5;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4270" y="3892677"/>
            <a:ext cx="3538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parameters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will</a:t>
            </a:r>
            <a:r>
              <a:rPr sz="1800" b="1" spc="-9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always 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behave like local variables:  They are also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only known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within  the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they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belong</a:t>
            </a:r>
            <a:r>
              <a:rPr sz="1800" b="1" spc="-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to.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9776" y="4455414"/>
            <a:ext cx="4129404" cy="643255"/>
          </a:xfrm>
          <a:custGeom>
            <a:avLst/>
            <a:gdLst/>
            <a:ahLst/>
            <a:cxnLst/>
            <a:rect l="l" t="t" r="r" b="b"/>
            <a:pathLst>
              <a:path w="4129404" h="643254">
                <a:moveTo>
                  <a:pt x="69850" y="567690"/>
                </a:moveTo>
                <a:lnTo>
                  <a:pt x="0" y="616585"/>
                </a:lnTo>
                <a:lnTo>
                  <a:pt x="80899" y="643128"/>
                </a:lnTo>
                <a:lnTo>
                  <a:pt x="76639" y="614044"/>
                </a:lnTo>
                <a:lnTo>
                  <a:pt x="60325" y="614044"/>
                </a:lnTo>
                <a:lnTo>
                  <a:pt x="57023" y="611632"/>
                </a:lnTo>
                <a:lnTo>
                  <a:pt x="56006" y="604774"/>
                </a:lnTo>
                <a:lnTo>
                  <a:pt x="58419" y="601472"/>
                </a:lnTo>
                <a:lnTo>
                  <a:pt x="74450" y="599101"/>
                </a:lnTo>
                <a:lnTo>
                  <a:pt x="69850" y="567690"/>
                </a:lnTo>
                <a:close/>
              </a:path>
              <a:path w="4129404" h="643254">
                <a:moveTo>
                  <a:pt x="74450" y="599101"/>
                </a:moveTo>
                <a:lnTo>
                  <a:pt x="58419" y="601472"/>
                </a:lnTo>
                <a:lnTo>
                  <a:pt x="56006" y="604774"/>
                </a:lnTo>
                <a:lnTo>
                  <a:pt x="57023" y="611632"/>
                </a:lnTo>
                <a:lnTo>
                  <a:pt x="60325" y="614044"/>
                </a:lnTo>
                <a:lnTo>
                  <a:pt x="76293" y="611682"/>
                </a:lnTo>
                <a:lnTo>
                  <a:pt x="74450" y="599101"/>
                </a:lnTo>
                <a:close/>
              </a:path>
              <a:path w="4129404" h="643254">
                <a:moveTo>
                  <a:pt x="76293" y="611682"/>
                </a:moveTo>
                <a:lnTo>
                  <a:pt x="60325" y="614044"/>
                </a:lnTo>
                <a:lnTo>
                  <a:pt x="76639" y="614044"/>
                </a:lnTo>
                <a:lnTo>
                  <a:pt x="76293" y="611682"/>
                </a:lnTo>
                <a:close/>
              </a:path>
              <a:path w="4129404" h="643254">
                <a:moveTo>
                  <a:pt x="4124579" y="0"/>
                </a:moveTo>
                <a:lnTo>
                  <a:pt x="4121150" y="635"/>
                </a:lnTo>
                <a:lnTo>
                  <a:pt x="74450" y="599101"/>
                </a:lnTo>
                <a:lnTo>
                  <a:pt x="76293" y="611682"/>
                </a:lnTo>
                <a:lnTo>
                  <a:pt x="4126483" y="12573"/>
                </a:lnTo>
                <a:lnTo>
                  <a:pt x="4128897" y="9398"/>
                </a:lnTo>
                <a:lnTo>
                  <a:pt x="4127880" y="2412"/>
                </a:lnTo>
                <a:lnTo>
                  <a:pt x="41245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96696" y="2362200"/>
            <a:ext cx="9866630" cy="3291840"/>
          </a:xfrm>
          <a:custGeom>
            <a:avLst/>
            <a:gdLst/>
            <a:ahLst/>
            <a:cxnLst/>
            <a:rect l="l" t="t" r="r" b="b"/>
            <a:pathLst>
              <a:path w="9866630" h="3291840">
                <a:moveTo>
                  <a:pt x="9866376" y="0"/>
                </a:moveTo>
                <a:lnTo>
                  <a:pt x="0" y="0"/>
                </a:lnTo>
                <a:lnTo>
                  <a:pt x="0" y="3291840"/>
                </a:lnTo>
                <a:lnTo>
                  <a:pt x="9866376" y="3291840"/>
                </a:lnTo>
                <a:lnTo>
                  <a:pt x="98663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7120" y="2859405"/>
            <a:ext cx="2873375" cy="15481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3205" marR="5080" indent="-24384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main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1600" b="1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 </a:t>
            </a:r>
          </a:p>
          <a:p>
            <a:pPr marL="243205" marR="5080" indent="-24384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latin typeface="Courier New" panose="02070309020205020404"/>
                <a:cs typeface="Courier New" panose="02070309020205020404"/>
              </a:rPr>
              <a:t> 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int a = </a:t>
            </a:r>
            <a:r>
              <a:rPr sz="1600" b="1" spc="-10" dirty="0">
                <a:latin typeface="Courier New" panose="02070309020205020404"/>
                <a:cs typeface="Courier New" panose="02070309020205020404"/>
              </a:rPr>
              <a:t>5; </a:t>
            </a:r>
          </a:p>
          <a:p>
            <a:pPr marL="243205" marR="5080" indent="-24384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Courier New" panose="02070309020205020404"/>
                <a:cs typeface="Courier New" panose="02070309020205020404"/>
              </a:rPr>
              <a:t> 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test(a);</a:t>
            </a:r>
          </a:p>
          <a:p>
            <a:pPr marL="243205" marR="5080" indent="-24384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  getchar();</a:t>
            </a:r>
          </a:p>
          <a:p>
            <a:pPr marL="243205" marR="5080" indent="-24384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  return</a:t>
            </a:r>
            <a:r>
              <a:rPr sz="1600" b="1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6916" y="4567173"/>
            <a:ext cx="477901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test(int </a:t>
            </a:r>
            <a:r>
              <a:rPr sz="1600" b="1" spc="1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1600" b="1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43205">
              <a:lnSpc>
                <a:spcPct val="100000"/>
              </a:lnSpc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printf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("The value of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a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is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%d\n",</a:t>
            </a:r>
            <a:r>
              <a:rPr sz="1600" b="1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a);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432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 ("The value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x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is %d\n",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 x);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544" y="0"/>
            <a:ext cx="5292089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46050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Scope of</a:t>
            </a:r>
            <a:r>
              <a:rPr spc="-5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4400" y="1676400"/>
            <a:ext cx="10664190" cy="779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How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does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scope 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 variable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impact on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the availability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of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its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data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in the</a:t>
            </a:r>
            <a:r>
              <a:rPr sz="2000" b="1" i="1" spc="30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program?</a:t>
            </a:r>
            <a:endParaRPr sz="2000" dirty="0">
              <a:latin typeface="TeXGyreAdventor"/>
              <a:cs typeface="TeXGyreAdventor"/>
            </a:endParaRPr>
          </a:p>
          <a:p>
            <a:pPr marL="197485">
              <a:lnSpc>
                <a:spcPct val="100000"/>
              </a:lnSpc>
              <a:spcBef>
                <a:spcPts val="162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#include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&lt;stdio.h&gt;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97114" y="3060649"/>
            <a:ext cx="259270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This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will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not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compile  because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variable</a:t>
            </a:r>
            <a:r>
              <a:rPr sz="1800" b="1" spc="-13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  is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unknown within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scope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of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this</a:t>
            </a:r>
            <a:r>
              <a:rPr sz="1800" b="1" spc="-5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function.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33215" y="4132326"/>
            <a:ext cx="4129404" cy="643255"/>
          </a:xfrm>
          <a:custGeom>
            <a:avLst/>
            <a:gdLst/>
            <a:ahLst/>
            <a:cxnLst/>
            <a:rect l="l" t="t" r="r" b="b"/>
            <a:pathLst>
              <a:path w="4129404" h="643254">
                <a:moveTo>
                  <a:pt x="69850" y="567690"/>
                </a:moveTo>
                <a:lnTo>
                  <a:pt x="0" y="616585"/>
                </a:lnTo>
                <a:lnTo>
                  <a:pt x="80899" y="643128"/>
                </a:lnTo>
                <a:lnTo>
                  <a:pt x="76639" y="614044"/>
                </a:lnTo>
                <a:lnTo>
                  <a:pt x="60198" y="614044"/>
                </a:lnTo>
                <a:lnTo>
                  <a:pt x="57023" y="611632"/>
                </a:lnTo>
                <a:lnTo>
                  <a:pt x="56007" y="604774"/>
                </a:lnTo>
                <a:lnTo>
                  <a:pt x="58420" y="601472"/>
                </a:lnTo>
                <a:lnTo>
                  <a:pt x="74450" y="599101"/>
                </a:lnTo>
                <a:lnTo>
                  <a:pt x="69850" y="567690"/>
                </a:lnTo>
                <a:close/>
              </a:path>
              <a:path w="4129404" h="643254">
                <a:moveTo>
                  <a:pt x="74450" y="599101"/>
                </a:moveTo>
                <a:lnTo>
                  <a:pt x="58420" y="601472"/>
                </a:lnTo>
                <a:lnTo>
                  <a:pt x="56007" y="604774"/>
                </a:lnTo>
                <a:lnTo>
                  <a:pt x="57023" y="611632"/>
                </a:lnTo>
                <a:lnTo>
                  <a:pt x="60198" y="614044"/>
                </a:lnTo>
                <a:lnTo>
                  <a:pt x="76293" y="611682"/>
                </a:lnTo>
                <a:lnTo>
                  <a:pt x="74450" y="599101"/>
                </a:lnTo>
                <a:close/>
              </a:path>
              <a:path w="4129404" h="643254">
                <a:moveTo>
                  <a:pt x="76293" y="611682"/>
                </a:moveTo>
                <a:lnTo>
                  <a:pt x="60198" y="614044"/>
                </a:lnTo>
                <a:lnTo>
                  <a:pt x="76639" y="614044"/>
                </a:lnTo>
                <a:lnTo>
                  <a:pt x="76293" y="611682"/>
                </a:lnTo>
                <a:close/>
              </a:path>
              <a:path w="4129404" h="643254">
                <a:moveTo>
                  <a:pt x="4124579" y="0"/>
                </a:moveTo>
                <a:lnTo>
                  <a:pt x="4121150" y="635"/>
                </a:lnTo>
                <a:lnTo>
                  <a:pt x="74450" y="599101"/>
                </a:lnTo>
                <a:lnTo>
                  <a:pt x="76293" y="611682"/>
                </a:lnTo>
                <a:lnTo>
                  <a:pt x="4126484" y="12573"/>
                </a:lnTo>
                <a:lnTo>
                  <a:pt x="4128897" y="9398"/>
                </a:lnTo>
                <a:lnTo>
                  <a:pt x="4127881" y="2412"/>
                </a:lnTo>
                <a:lnTo>
                  <a:pt x="41245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72305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3016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Practice</a:t>
            </a:r>
            <a:r>
              <a:rPr spc="-100" dirty="0"/>
              <a:t> </a:t>
            </a:r>
            <a:r>
              <a:rPr spc="5" dirty="0"/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1080" y="1447800"/>
            <a:ext cx="10576560" cy="4671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Working with functions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– let’s create a</a:t>
            </a:r>
            <a:r>
              <a:rPr sz="2000" b="1" i="1" spc="13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calculator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50" dirty="0">
              <a:latin typeface="TeXGyreAdventor"/>
              <a:cs typeface="TeXGyreAdventor"/>
            </a:endParaRPr>
          </a:p>
          <a:p>
            <a:pPr marL="469900" indent="-457835">
              <a:lnSpc>
                <a:spcPct val="100000"/>
              </a:lnSpc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Create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that takes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two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inputs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from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-1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user</a:t>
            </a:r>
            <a:endParaRPr sz="2000" dirty="0">
              <a:latin typeface="Gothic Uralic"/>
              <a:cs typeface="Gothic Uralic"/>
            </a:endParaRPr>
          </a:p>
          <a:p>
            <a:pPr marL="869315" lvl="1" indent="-458470">
              <a:lnSpc>
                <a:spcPct val="100000"/>
              </a:lnSpc>
              <a:spcBef>
                <a:spcPts val="800"/>
              </a:spcBef>
              <a:buClr>
                <a:srgbClr val="4966AC"/>
              </a:buClr>
              <a:buAutoNum type="arabicPeriod"/>
              <a:tabLst>
                <a:tab pos="869315" algn="l"/>
                <a:tab pos="869950" algn="l"/>
              </a:tabLst>
            </a:pPr>
            <a:r>
              <a:rPr sz="1800" spc="-55" dirty="0">
                <a:solidFill>
                  <a:srgbClr val="252525"/>
                </a:solidFill>
                <a:latin typeface="Gothic Uralic"/>
                <a:cs typeface="Gothic Uralic"/>
              </a:rPr>
              <a:t>An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integer x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as an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operand</a:t>
            </a:r>
            <a:endParaRPr sz="1800" dirty="0">
              <a:latin typeface="Gothic Uralic"/>
              <a:cs typeface="Gothic Uralic"/>
            </a:endParaRPr>
          </a:p>
          <a:p>
            <a:pPr marL="869315" marR="68580" lvl="1" indent="-457835">
              <a:lnSpc>
                <a:spcPct val="90000"/>
              </a:lnSpc>
              <a:spcBef>
                <a:spcPts val="1030"/>
              </a:spcBef>
              <a:buClr>
                <a:srgbClr val="4966AC"/>
              </a:buClr>
              <a:buAutoNum type="arabicPeriod"/>
              <a:tabLst>
                <a:tab pos="869315" algn="l"/>
                <a:tab pos="869950" algn="l"/>
              </a:tabLst>
            </a:pP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An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integer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for choosing a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mathematical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operation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carried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out,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e.g.,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1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may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for 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computing the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factorial of x,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2 could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for determining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the square root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of x,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etc.  </a:t>
            </a:r>
            <a:r>
              <a:rPr sz="1800" spc="-15" dirty="0">
                <a:solidFill>
                  <a:srgbClr val="252525"/>
                </a:solidFill>
                <a:latin typeface="Gothic Uralic"/>
                <a:cs typeface="Gothic Uralic"/>
              </a:rPr>
              <a:t>(Make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sure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present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text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description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 the available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choices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Gothic Uralic"/>
                <a:cs typeface="Gothic Uralic"/>
              </a:rPr>
              <a:t>UI)</a:t>
            </a:r>
            <a:endParaRPr sz="18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855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Create dedicated functions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each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mathematical</a:t>
            </a:r>
            <a:r>
              <a:rPr sz="2000" spc="-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operation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845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Call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functions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in 2. from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main method as</a:t>
            </a:r>
            <a:r>
              <a:rPr sz="2000" spc="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required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>
              <a:lnSpc>
                <a:spcPct val="100000"/>
              </a:lnSpc>
              <a:spcBef>
                <a:spcPts val="840"/>
              </a:spcBef>
              <a:buClr>
                <a:srgbClr val="4966AC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main method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receive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function return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values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print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results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Extension:</a:t>
            </a:r>
            <a:endParaRPr sz="20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Make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work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with two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operands x and y and supply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more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math</a:t>
            </a:r>
            <a:r>
              <a:rPr sz="2000" spc="-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functions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4478274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48520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More</a:t>
            </a:r>
            <a:r>
              <a:rPr spc="-50" dirty="0"/>
              <a:t> </a:t>
            </a:r>
            <a:r>
              <a:rPr spc="-5" dirty="0"/>
              <a:t>operators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676400"/>
            <a:ext cx="29876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Mathematical</a:t>
            </a:r>
            <a:r>
              <a:rPr sz="2000" b="1" i="1" spc="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operators</a:t>
            </a:r>
            <a:endParaRPr sz="2000" dirty="0">
              <a:latin typeface="TeXGyreAdventor"/>
              <a:cs typeface="TeXGyreAdventor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21320" y="2746375"/>
          <a:ext cx="9948545" cy="2966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5320"/>
                <a:gridCol w="8023225"/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Expression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What does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it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do?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+</a:t>
                      </a:r>
                      <a:r>
                        <a:rPr sz="1800" b="1" spc="-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Adds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y </a:t>
                      </a:r>
                      <a:r>
                        <a:rPr sz="1800" spc="-10" dirty="0">
                          <a:latin typeface="Gothic Uralic"/>
                          <a:cs typeface="Gothic Uralic"/>
                        </a:rPr>
                        <a:t>to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–</a:t>
                      </a:r>
                      <a:r>
                        <a:rPr sz="1800" b="1" spc="-3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Subtracts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y from</a:t>
                      </a:r>
                      <a:r>
                        <a:rPr sz="1800" spc="-6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*</a:t>
                      </a:r>
                      <a:r>
                        <a:rPr sz="1800" b="1" spc="-2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Multiplies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and</a:t>
                      </a:r>
                      <a:r>
                        <a:rPr sz="1800" spc="-1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/</a:t>
                      </a:r>
                      <a:r>
                        <a:rPr sz="1800" b="1" spc="-3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Divides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by</a:t>
                      </a:r>
                      <a:r>
                        <a:rPr sz="1800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%</a:t>
                      </a:r>
                      <a:r>
                        <a:rPr sz="1800" b="1" spc="-3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Gothic Uralic"/>
                          <a:cs typeface="Gothic Uralic"/>
                        </a:rPr>
                        <a:t>Performs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modulo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y </a:t>
                      </a:r>
                      <a:r>
                        <a:rPr sz="1800" spc="-10" dirty="0">
                          <a:latin typeface="Gothic Uralic"/>
                          <a:cs typeface="Gothic Uralic"/>
                        </a:rPr>
                        <a:t>(returns the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remainder 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of the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integer division</a:t>
                      </a:r>
                      <a:r>
                        <a:rPr sz="1800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x/y)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x++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Increments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by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1</a:t>
                      </a:r>
                      <a:r>
                        <a:rPr sz="1800" spc="-3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spc="-10" dirty="0">
                          <a:latin typeface="Gothic Uralic"/>
                          <a:cs typeface="Gothic Uralic"/>
                        </a:rPr>
                        <a:t>(x=x+1)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x--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Decrements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spc="-5" dirty="0">
                          <a:latin typeface="Gothic Uralic"/>
                          <a:cs typeface="Gothic Uralic"/>
                        </a:rPr>
                        <a:t>by </a:t>
                      </a:r>
                      <a:r>
                        <a:rPr sz="1800" dirty="0">
                          <a:latin typeface="Gothic Uralic"/>
                          <a:cs typeface="Gothic Uralic"/>
                        </a:rPr>
                        <a:t>1</a:t>
                      </a:r>
                      <a:r>
                        <a:rPr sz="1800" spc="-35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spc="-10" dirty="0">
                          <a:latin typeface="Gothic Uralic"/>
                          <a:cs typeface="Gothic Uralic"/>
                        </a:rPr>
                        <a:t>(x=x-1)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5311" y="-5461"/>
            <a:ext cx="12192000" cy="1167765"/>
            <a:chOff x="1524" y="1524"/>
            <a:chExt cx="12192000" cy="116776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3828" y="15875"/>
              <a:ext cx="2222754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3605" y="160655"/>
            <a:ext cx="22015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Today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5800" y="1447800"/>
            <a:ext cx="9116695" cy="323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Working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with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loops;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arrays;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functions,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error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types &amp;</a:t>
            </a:r>
            <a:r>
              <a:rPr sz="2400" b="1" i="1" spc="-7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debugging</a:t>
            </a:r>
            <a:endParaRPr sz="24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Different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types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that are</a:t>
            </a:r>
            <a:r>
              <a:rPr sz="1800" spc="-27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available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How to improve the structure of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programs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by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using</a:t>
            </a:r>
            <a:r>
              <a:rPr sz="1800" spc="-1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functions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scope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of</a:t>
            </a:r>
            <a:r>
              <a:rPr sz="1800" spc="-20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variables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Understanding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different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types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of</a:t>
            </a:r>
            <a:r>
              <a:rPr sz="1800" b="1" spc="-25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Using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debugger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detect and get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rid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errors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your</a:t>
            </a:r>
            <a:r>
              <a:rPr sz="1800" spc="-254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program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Multi-dimensional</a:t>
            </a:r>
            <a:r>
              <a:rPr sz="1800" spc="-2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arrays</a:t>
            </a:r>
            <a:endParaRPr sz="18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015489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32696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Er</a:t>
            </a:r>
            <a:r>
              <a:rPr spc="-20" dirty="0"/>
              <a:t>r</a:t>
            </a:r>
            <a:r>
              <a:rPr spc="-5" dirty="0"/>
              <a:t>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898" y="1416761"/>
            <a:ext cx="1912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Syntax</a:t>
            </a:r>
            <a:r>
              <a:rPr sz="2400" b="1" i="1" spc="-6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errors</a:t>
            </a:r>
            <a:endParaRPr sz="240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2590800"/>
            <a:ext cx="5377815" cy="196151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Misspellings in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code, or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wrong</a:t>
            </a:r>
            <a:r>
              <a:rPr sz="2000" spc="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85" dirty="0">
                <a:solidFill>
                  <a:srgbClr val="252525"/>
                </a:solidFill>
                <a:latin typeface="Gothic Uralic"/>
                <a:cs typeface="Gothic Uralic"/>
              </a:rPr>
              <a:t>format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compiler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will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flag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up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syntax</a:t>
            </a:r>
            <a:r>
              <a:rPr sz="2000" spc="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2000" dirty="0">
              <a:latin typeface="Gothic Uralic"/>
              <a:cs typeface="Gothic Uralic"/>
            </a:endParaRPr>
          </a:p>
          <a:p>
            <a:pPr marL="356870" marR="550545" indent="-344805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Syntax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are relatively easy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190" dirty="0">
                <a:solidFill>
                  <a:srgbClr val="252525"/>
                </a:solidFill>
                <a:latin typeface="Gothic Uralic"/>
                <a:cs typeface="Gothic Uralic"/>
              </a:rPr>
              <a:t>fix 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but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spotting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their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exact location  can be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tricky</a:t>
            </a:r>
            <a:r>
              <a:rPr sz="2000" spc="-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sometimes</a:t>
            </a:r>
            <a:endParaRPr sz="20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168" y="2825495"/>
            <a:ext cx="3938270" cy="9239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32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60"/>
              </a:spcBef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x =</a:t>
            </a:r>
            <a:r>
              <a:rPr sz="1800" b="1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12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 panose="02070309020205020404"/>
              <a:cs typeface="Courier New" panose="02070309020205020404"/>
            </a:endParaRPr>
          </a:p>
          <a:p>
            <a:pPr marL="93980">
              <a:lnSpc>
                <a:spcPct val="100000"/>
              </a:lnSpc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result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X +</a:t>
            </a:r>
            <a:r>
              <a:rPr sz="1800" b="1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5;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4264" y="4312920"/>
            <a:ext cx="3935095" cy="1478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9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65"/>
              </a:spcBef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For(int i=0;</a:t>
            </a:r>
            <a:r>
              <a:rPr sz="1800" b="1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i&lt;=x;i++;)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b="1" dirty="0">
                <a:latin typeface="Courier New" panose="02070309020205020404"/>
                <a:cs typeface="Courier New" panose="02070309020205020404"/>
              </a:rPr>
              <a:t>{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915035" marR="1374140" indent="-411480">
              <a:lnSpc>
                <a:spcPct val="100000"/>
              </a:lnSpc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if(i == </a:t>
            </a:r>
            <a:r>
              <a:rPr sz="1800" b="1" spc="-15" dirty="0">
                <a:latin typeface="Courier New" panose="02070309020205020404"/>
                <a:cs typeface="Courier New" panose="02070309020205020404"/>
              </a:rPr>
              <a:t>x)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{ 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800" b="1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true;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015489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31489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Er</a:t>
            </a:r>
            <a:r>
              <a:rPr spc="-20" dirty="0"/>
              <a:t>r</a:t>
            </a:r>
            <a:r>
              <a:rPr spc="-5" dirty="0"/>
              <a:t>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898" y="1416761"/>
            <a:ext cx="1912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Syntax</a:t>
            </a:r>
            <a:r>
              <a:rPr sz="2400" b="1" i="1" spc="-6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errors</a:t>
            </a:r>
            <a:endParaRPr sz="240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898" y="2227720"/>
            <a:ext cx="5377815" cy="196151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Misspellings in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code, or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wrong</a:t>
            </a:r>
            <a:r>
              <a:rPr sz="2000" spc="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85" dirty="0">
                <a:solidFill>
                  <a:srgbClr val="252525"/>
                </a:solidFill>
                <a:latin typeface="Gothic Uralic"/>
                <a:cs typeface="Gothic Uralic"/>
              </a:rPr>
              <a:t>format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compiler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will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flag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up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syntax</a:t>
            </a:r>
            <a:r>
              <a:rPr sz="2000" spc="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2000" dirty="0">
              <a:latin typeface="Gothic Uralic"/>
              <a:cs typeface="Gothic Uralic"/>
            </a:endParaRPr>
          </a:p>
          <a:p>
            <a:pPr marL="356870" marR="550545" indent="-344805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Syntax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are relatively easy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190" dirty="0">
                <a:solidFill>
                  <a:srgbClr val="252525"/>
                </a:solidFill>
                <a:latin typeface="Gothic Uralic"/>
                <a:cs typeface="Gothic Uralic"/>
              </a:rPr>
              <a:t>fix 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but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spotting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their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exact location  can be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tricky</a:t>
            </a:r>
            <a:r>
              <a:rPr sz="2000" spc="-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sometimes</a:t>
            </a:r>
            <a:endParaRPr sz="2000" dirty="0">
              <a:latin typeface="Gothic Uralic"/>
              <a:cs typeface="Gothic Ural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78168" y="2825495"/>
            <a:ext cx="3938270" cy="923925"/>
          </a:xfrm>
          <a:custGeom>
            <a:avLst/>
            <a:gdLst/>
            <a:ahLst/>
            <a:cxnLst/>
            <a:rect l="l" t="t" r="r" b="b"/>
            <a:pathLst>
              <a:path w="3938270" h="923925">
                <a:moveTo>
                  <a:pt x="3938016" y="0"/>
                </a:moveTo>
                <a:lnTo>
                  <a:pt x="0" y="0"/>
                </a:lnTo>
                <a:lnTo>
                  <a:pt x="0" y="923543"/>
                </a:lnTo>
                <a:lnTo>
                  <a:pt x="3938016" y="923543"/>
                </a:lnTo>
                <a:lnTo>
                  <a:pt x="3938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59702" y="2833191"/>
            <a:ext cx="139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x =</a:t>
            </a:r>
            <a:r>
              <a:rPr sz="1800" b="1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12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9702" y="3382517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result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X +</a:t>
            </a:r>
            <a:r>
              <a:rPr sz="1800" b="1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5;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84264" y="4312920"/>
            <a:ext cx="3935095" cy="1478280"/>
          </a:xfrm>
          <a:custGeom>
            <a:avLst/>
            <a:gdLst/>
            <a:ahLst/>
            <a:cxnLst/>
            <a:rect l="l" t="t" r="r" b="b"/>
            <a:pathLst>
              <a:path w="3935095" h="1478279">
                <a:moveTo>
                  <a:pt x="3934968" y="0"/>
                </a:moveTo>
                <a:lnTo>
                  <a:pt x="0" y="0"/>
                </a:lnTo>
                <a:lnTo>
                  <a:pt x="0" y="1478279"/>
                </a:lnTo>
                <a:lnTo>
                  <a:pt x="3934968" y="1478279"/>
                </a:lnTo>
                <a:lnTo>
                  <a:pt x="39349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64273" y="4321302"/>
            <a:ext cx="31661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For(int i=0;</a:t>
            </a:r>
            <a:r>
              <a:rPr sz="1800" b="1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i&lt;=x;i++;)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urier New" panose="02070309020205020404"/>
                <a:cs typeface="Courier New" panose="02070309020205020404"/>
              </a:rPr>
              <a:t>{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5025" marR="685165" indent="-411480">
              <a:lnSpc>
                <a:spcPct val="100000"/>
              </a:lnSpc>
            </a:pPr>
            <a:r>
              <a:rPr sz="1800" b="1" spc="-5" dirty="0">
                <a:latin typeface="Courier New" panose="02070309020205020404"/>
                <a:cs typeface="Courier New" panose="02070309020205020404"/>
              </a:rPr>
              <a:t>if(i == </a:t>
            </a:r>
            <a:r>
              <a:rPr sz="1800" b="1" spc="-15" dirty="0">
                <a:latin typeface="Courier New" panose="02070309020205020404"/>
                <a:cs typeface="Courier New" panose="02070309020205020404"/>
              </a:rPr>
              <a:t>x)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{ 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800" b="1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true;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21395" y="2839211"/>
            <a:ext cx="228600" cy="323215"/>
          </a:xfrm>
          <a:custGeom>
            <a:avLst/>
            <a:gdLst/>
            <a:ahLst/>
            <a:cxnLst/>
            <a:rect l="l" t="t" r="r" b="b"/>
            <a:pathLst>
              <a:path w="228600" h="323214">
                <a:moveTo>
                  <a:pt x="0" y="161543"/>
                </a:moveTo>
                <a:lnTo>
                  <a:pt x="5827" y="212628"/>
                </a:lnTo>
                <a:lnTo>
                  <a:pt x="22055" y="256976"/>
                </a:lnTo>
                <a:lnTo>
                  <a:pt x="46798" y="291937"/>
                </a:lnTo>
                <a:lnTo>
                  <a:pt x="78175" y="314858"/>
                </a:lnTo>
                <a:lnTo>
                  <a:pt x="114300" y="323088"/>
                </a:lnTo>
                <a:lnTo>
                  <a:pt x="150424" y="314858"/>
                </a:lnTo>
                <a:lnTo>
                  <a:pt x="181801" y="291937"/>
                </a:lnTo>
                <a:lnTo>
                  <a:pt x="206544" y="256976"/>
                </a:lnTo>
                <a:lnTo>
                  <a:pt x="222772" y="212628"/>
                </a:lnTo>
                <a:lnTo>
                  <a:pt x="228600" y="161543"/>
                </a:lnTo>
                <a:lnTo>
                  <a:pt x="222772" y="110459"/>
                </a:lnTo>
                <a:lnTo>
                  <a:pt x="206544" y="66111"/>
                </a:lnTo>
                <a:lnTo>
                  <a:pt x="181801" y="31150"/>
                </a:lnTo>
                <a:lnTo>
                  <a:pt x="150424" y="8229"/>
                </a:lnTo>
                <a:lnTo>
                  <a:pt x="114300" y="0"/>
                </a:lnTo>
                <a:lnTo>
                  <a:pt x="78175" y="8229"/>
                </a:lnTo>
                <a:lnTo>
                  <a:pt x="46798" y="31150"/>
                </a:lnTo>
                <a:lnTo>
                  <a:pt x="22055" y="66111"/>
                </a:lnTo>
                <a:lnTo>
                  <a:pt x="5827" y="110459"/>
                </a:lnTo>
                <a:lnTo>
                  <a:pt x="0" y="161543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30920" y="1935556"/>
            <a:ext cx="106870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C00000"/>
                </a:solidFill>
                <a:latin typeface="Gothic Uralic"/>
                <a:cs typeface="Gothic Uralic"/>
              </a:rPr>
              <a:t>Semicolon</a:t>
            </a:r>
            <a:endParaRPr sz="16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missing</a:t>
            </a:r>
            <a:endParaRPr sz="160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11895" y="2453639"/>
            <a:ext cx="2454910" cy="1268095"/>
            <a:chOff x="8311895" y="2453639"/>
            <a:chExt cx="2454910" cy="1268095"/>
          </a:xfrm>
        </p:grpSpPr>
        <p:sp>
          <p:nvSpPr>
            <p:cNvPr id="18" name="object 18"/>
            <p:cNvSpPr/>
            <p:nvPr/>
          </p:nvSpPr>
          <p:spPr>
            <a:xfrm>
              <a:off x="8316467" y="2458211"/>
              <a:ext cx="376555" cy="428625"/>
            </a:xfrm>
            <a:custGeom>
              <a:avLst/>
              <a:gdLst/>
              <a:ahLst/>
              <a:cxnLst/>
              <a:rect l="l" t="t" r="r" b="b"/>
              <a:pathLst>
                <a:path w="376554" h="428625">
                  <a:moveTo>
                    <a:pt x="376427" y="0"/>
                  </a:moveTo>
                  <a:lnTo>
                    <a:pt x="0" y="428116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84107" y="3390900"/>
              <a:ext cx="228600" cy="323215"/>
            </a:xfrm>
            <a:custGeom>
              <a:avLst/>
              <a:gdLst/>
              <a:ahLst/>
              <a:cxnLst/>
              <a:rect l="l" t="t" r="r" b="b"/>
              <a:pathLst>
                <a:path w="228600" h="323214">
                  <a:moveTo>
                    <a:pt x="0" y="161544"/>
                  </a:moveTo>
                  <a:lnTo>
                    <a:pt x="5827" y="212628"/>
                  </a:lnTo>
                  <a:lnTo>
                    <a:pt x="22055" y="256976"/>
                  </a:lnTo>
                  <a:lnTo>
                    <a:pt x="46798" y="291937"/>
                  </a:lnTo>
                  <a:lnTo>
                    <a:pt x="78175" y="314858"/>
                  </a:lnTo>
                  <a:lnTo>
                    <a:pt x="114300" y="323088"/>
                  </a:lnTo>
                  <a:lnTo>
                    <a:pt x="150424" y="314858"/>
                  </a:lnTo>
                  <a:lnTo>
                    <a:pt x="181801" y="291937"/>
                  </a:lnTo>
                  <a:lnTo>
                    <a:pt x="206544" y="256976"/>
                  </a:lnTo>
                  <a:lnTo>
                    <a:pt x="222772" y="212628"/>
                  </a:lnTo>
                  <a:lnTo>
                    <a:pt x="228600" y="161544"/>
                  </a:lnTo>
                  <a:lnTo>
                    <a:pt x="222772" y="110459"/>
                  </a:lnTo>
                  <a:lnTo>
                    <a:pt x="206544" y="66111"/>
                  </a:lnTo>
                  <a:lnTo>
                    <a:pt x="181801" y="31150"/>
                  </a:lnTo>
                  <a:lnTo>
                    <a:pt x="150424" y="8229"/>
                  </a:lnTo>
                  <a:lnTo>
                    <a:pt x="114300" y="0"/>
                  </a:lnTo>
                  <a:lnTo>
                    <a:pt x="78175" y="8229"/>
                  </a:lnTo>
                  <a:lnTo>
                    <a:pt x="46798" y="31150"/>
                  </a:lnTo>
                  <a:lnTo>
                    <a:pt x="22055" y="66111"/>
                  </a:lnTo>
                  <a:lnTo>
                    <a:pt x="5827" y="110459"/>
                  </a:lnTo>
                  <a:lnTo>
                    <a:pt x="0" y="161544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79179" y="2839211"/>
              <a:ext cx="2082800" cy="600075"/>
            </a:xfrm>
            <a:custGeom>
              <a:avLst/>
              <a:gdLst/>
              <a:ahLst/>
              <a:cxnLst/>
              <a:rect l="l" t="t" r="r" b="b"/>
              <a:pathLst>
                <a:path w="2082800" h="600075">
                  <a:moveTo>
                    <a:pt x="2082546" y="0"/>
                  </a:moveTo>
                  <a:lnTo>
                    <a:pt x="0" y="599693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65766" y="2033727"/>
            <a:ext cx="123888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Variable</a:t>
            </a:r>
            <a:r>
              <a:rPr sz="1600" b="1" spc="-2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not</a:t>
            </a:r>
            <a:endParaRPr sz="1600">
              <a:latin typeface="Gothic Uralic"/>
              <a:cs typeface="Gothic Uralic"/>
            </a:endParaRPr>
          </a:p>
          <a:p>
            <a:pPr marL="12700" marR="309245">
              <a:lnSpc>
                <a:spcPct val="100000"/>
              </a:lnSpc>
            </a:pP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d</a:t>
            </a: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e</a:t>
            </a:r>
            <a:r>
              <a:rPr sz="1600" b="1" spc="5" dirty="0">
                <a:solidFill>
                  <a:srgbClr val="C00000"/>
                </a:solidFill>
                <a:latin typeface="Gothic Uralic"/>
                <a:cs typeface="Gothic Uralic"/>
              </a:rPr>
              <a:t>c</a:t>
            </a: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l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a</a:t>
            </a:r>
            <a:r>
              <a:rPr sz="1600" b="1" spc="-15" dirty="0">
                <a:solidFill>
                  <a:srgbClr val="C00000"/>
                </a:solidFill>
                <a:latin typeface="Gothic Uralic"/>
                <a:cs typeface="Gothic Uralic"/>
              </a:rPr>
              <a:t>r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ed  </a:t>
            </a:r>
            <a:r>
              <a:rPr sz="1600" b="1" spc="5" dirty="0">
                <a:solidFill>
                  <a:srgbClr val="C00000"/>
                </a:solidFill>
                <a:latin typeface="Gothic Uralic"/>
                <a:cs typeface="Gothic Uralic"/>
              </a:rPr>
              <a:t>X !=</a:t>
            </a:r>
            <a:r>
              <a:rPr sz="1600" b="1" spc="-4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x</a:t>
            </a:r>
            <a:endParaRPr sz="16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26935" y="4181665"/>
            <a:ext cx="3809365" cy="2002789"/>
            <a:chOff x="6726935" y="4181665"/>
            <a:chExt cx="3809365" cy="2002789"/>
          </a:xfrm>
        </p:grpSpPr>
        <p:sp>
          <p:nvSpPr>
            <p:cNvPr id="23" name="object 23"/>
            <p:cNvSpPr/>
            <p:nvPr/>
          </p:nvSpPr>
          <p:spPr>
            <a:xfrm>
              <a:off x="9605771" y="4357116"/>
              <a:ext cx="186055" cy="323215"/>
            </a:xfrm>
            <a:custGeom>
              <a:avLst/>
              <a:gdLst/>
              <a:ahLst/>
              <a:cxnLst/>
              <a:rect l="l" t="t" r="r" b="b"/>
              <a:pathLst>
                <a:path w="186054" h="323214">
                  <a:moveTo>
                    <a:pt x="0" y="161543"/>
                  </a:moveTo>
                  <a:lnTo>
                    <a:pt x="7310" y="224450"/>
                  </a:lnTo>
                  <a:lnTo>
                    <a:pt x="27241" y="275796"/>
                  </a:lnTo>
                  <a:lnTo>
                    <a:pt x="56792" y="310401"/>
                  </a:lnTo>
                  <a:lnTo>
                    <a:pt x="92963" y="323087"/>
                  </a:lnTo>
                  <a:lnTo>
                    <a:pt x="129135" y="310401"/>
                  </a:lnTo>
                  <a:lnTo>
                    <a:pt x="158686" y="275796"/>
                  </a:lnTo>
                  <a:lnTo>
                    <a:pt x="178617" y="224450"/>
                  </a:lnTo>
                  <a:lnTo>
                    <a:pt x="185927" y="161543"/>
                  </a:lnTo>
                  <a:lnTo>
                    <a:pt x="178617" y="98637"/>
                  </a:lnTo>
                  <a:lnTo>
                    <a:pt x="158686" y="47291"/>
                  </a:lnTo>
                  <a:lnTo>
                    <a:pt x="129135" y="12686"/>
                  </a:lnTo>
                  <a:lnTo>
                    <a:pt x="92963" y="0"/>
                  </a:lnTo>
                  <a:lnTo>
                    <a:pt x="56792" y="12686"/>
                  </a:lnTo>
                  <a:lnTo>
                    <a:pt x="27241" y="47291"/>
                  </a:lnTo>
                  <a:lnTo>
                    <a:pt x="7310" y="98637"/>
                  </a:lnTo>
                  <a:lnTo>
                    <a:pt x="0" y="161543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64267" y="4186428"/>
              <a:ext cx="767080" cy="220979"/>
            </a:xfrm>
            <a:custGeom>
              <a:avLst/>
              <a:gdLst/>
              <a:ahLst/>
              <a:cxnLst/>
              <a:rect l="l" t="t" r="r" b="b"/>
              <a:pathLst>
                <a:path w="767079" h="220979">
                  <a:moveTo>
                    <a:pt x="766952" y="0"/>
                  </a:moveTo>
                  <a:lnTo>
                    <a:pt x="0" y="220599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61275" y="5323332"/>
              <a:ext cx="182880" cy="323215"/>
            </a:xfrm>
            <a:custGeom>
              <a:avLst/>
              <a:gdLst/>
              <a:ahLst/>
              <a:cxnLst/>
              <a:rect l="l" t="t" r="r" b="b"/>
              <a:pathLst>
                <a:path w="182879" h="323214">
                  <a:moveTo>
                    <a:pt x="0" y="161544"/>
                  </a:moveTo>
                  <a:lnTo>
                    <a:pt x="7179" y="224450"/>
                  </a:lnTo>
                  <a:lnTo>
                    <a:pt x="26765" y="275796"/>
                  </a:lnTo>
                  <a:lnTo>
                    <a:pt x="55828" y="310401"/>
                  </a:lnTo>
                  <a:lnTo>
                    <a:pt x="91440" y="323088"/>
                  </a:lnTo>
                  <a:lnTo>
                    <a:pt x="127051" y="310401"/>
                  </a:lnTo>
                  <a:lnTo>
                    <a:pt x="156114" y="275796"/>
                  </a:lnTo>
                  <a:lnTo>
                    <a:pt x="175700" y="224450"/>
                  </a:lnTo>
                  <a:lnTo>
                    <a:pt x="182879" y="161544"/>
                  </a:lnTo>
                  <a:lnTo>
                    <a:pt x="175700" y="98637"/>
                  </a:lnTo>
                  <a:lnTo>
                    <a:pt x="156114" y="47291"/>
                  </a:lnTo>
                  <a:lnTo>
                    <a:pt x="127051" y="12686"/>
                  </a:lnTo>
                  <a:lnTo>
                    <a:pt x="91440" y="0"/>
                  </a:lnTo>
                  <a:lnTo>
                    <a:pt x="55828" y="12686"/>
                  </a:lnTo>
                  <a:lnTo>
                    <a:pt x="26765" y="47291"/>
                  </a:lnTo>
                  <a:lnTo>
                    <a:pt x="7179" y="98637"/>
                  </a:lnTo>
                  <a:lnTo>
                    <a:pt x="0" y="161544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44155" y="5527548"/>
              <a:ext cx="1296670" cy="652145"/>
            </a:xfrm>
            <a:custGeom>
              <a:avLst/>
              <a:gdLst/>
              <a:ahLst/>
              <a:cxnLst/>
              <a:rect l="l" t="t" r="r" b="b"/>
              <a:pathLst>
                <a:path w="1296670" h="652145">
                  <a:moveTo>
                    <a:pt x="1296289" y="651586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34555" y="4320540"/>
              <a:ext cx="186055" cy="323215"/>
            </a:xfrm>
            <a:custGeom>
              <a:avLst/>
              <a:gdLst/>
              <a:ahLst/>
              <a:cxnLst/>
              <a:rect l="l" t="t" r="r" b="b"/>
              <a:pathLst>
                <a:path w="186054" h="323214">
                  <a:moveTo>
                    <a:pt x="0" y="161544"/>
                  </a:moveTo>
                  <a:lnTo>
                    <a:pt x="7310" y="224450"/>
                  </a:lnTo>
                  <a:lnTo>
                    <a:pt x="27241" y="275796"/>
                  </a:lnTo>
                  <a:lnTo>
                    <a:pt x="56792" y="310401"/>
                  </a:lnTo>
                  <a:lnTo>
                    <a:pt x="92964" y="323088"/>
                  </a:lnTo>
                  <a:lnTo>
                    <a:pt x="129135" y="310401"/>
                  </a:lnTo>
                  <a:lnTo>
                    <a:pt x="158686" y="275796"/>
                  </a:lnTo>
                  <a:lnTo>
                    <a:pt x="178617" y="224450"/>
                  </a:lnTo>
                  <a:lnTo>
                    <a:pt x="185927" y="161544"/>
                  </a:lnTo>
                  <a:lnTo>
                    <a:pt x="178617" y="98637"/>
                  </a:lnTo>
                  <a:lnTo>
                    <a:pt x="158686" y="47291"/>
                  </a:lnTo>
                  <a:lnTo>
                    <a:pt x="129135" y="12686"/>
                  </a:lnTo>
                  <a:lnTo>
                    <a:pt x="92964" y="0"/>
                  </a:lnTo>
                  <a:lnTo>
                    <a:pt x="56792" y="12686"/>
                  </a:lnTo>
                  <a:lnTo>
                    <a:pt x="27241" y="47291"/>
                  </a:lnTo>
                  <a:lnTo>
                    <a:pt x="7310" y="98637"/>
                  </a:lnTo>
                  <a:lnTo>
                    <a:pt x="0" y="161544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610850" y="3796665"/>
            <a:ext cx="106934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S</a:t>
            </a:r>
            <a:r>
              <a:rPr sz="1600" b="1" spc="10" dirty="0">
                <a:solidFill>
                  <a:srgbClr val="C00000"/>
                </a:solidFill>
                <a:latin typeface="Gothic Uralic"/>
                <a:cs typeface="Gothic Uralic"/>
              </a:rPr>
              <a:t>e</a:t>
            </a: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mic</a:t>
            </a:r>
            <a:r>
              <a:rPr sz="1600" b="1" spc="5" dirty="0">
                <a:solidFill>
                  <a:srgbClr val="C00000"/>
                </a:solidFill>
                <a:latin typeface="Gothic Uralic"/>
                <a:cs typeface="Gothic Uralic"/>
              </a:rPr>
              <a:t>o</a:t>
            </a: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lon  incorrect  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here</a:t>
            </a:r>
            <a:endParaRPr sz="1600">
              <a:latin typeface="Gothic Uralic"/>
              <a:cs typeface="Gothic Ural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20708" y="6036055"/>
            <a:ext cx="23704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C00000"/>
                </a:solidFill>
                <a:latin typeface="Gothic Uralic"/>
                <a:cs typeface="Gothic Uralic"/>
              </a:rPr>
              <a:t>Closing 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bracket</a:t>
            </a:r>
            <a:r>
              <a:rPr sz="1600" b="1" spc="-4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missing</a:t>
            </a:r>
            <a:endParaRPr sz="1600">
              <a:latin typeface="Gothic Uralic"/>
              <a:cs typeface="Gothic Ural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5834" y="6025692"/>
            <a:ext cx="147383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Wrong</a:t>
            </a:r>
            <a:r>
              <a:rPr sz="1600" b="1" spc="-5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spelling</a:t>
            </a:r>
            <a:endParaRPr sz="16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C00000"/>
                </a:solidFill>
                <a:latin typeface="Gothic Uralic"/>
                <a:cs typeface="Gothic Uralic"/>
              </a:rPr>
              <a:t>(Capital-F)</a:t>
            </a:r>
            <a:endParaRPr sz="1600">
              <a:latin typeface="Gothic Uralic"/>
              <a:cs typeface="Gothic Ural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97523" y="4594859"/>
            <a:ext cx="664845" cy="1412240"/>
          </a:xfrm>
          <a:custGeom>
            <a:avLst/>
            <a:gdLst/>
            <a:ahLst/>
            <a:cxnLst/>
            <a:rect l="l" t="t" r="r" b="b"/>
            <a:pathLst>
              <a:path w="664845" h="1412239">
                <a:moveTo>
                  <a:pt x="0" y="1412239"/>
                </a:moveTo>
                <a:lnTo>
                  <a:pt x="664591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015489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31788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Er</a:t>
            </a:r>
            <a:r>
              <a:rPr spc="-20" dirty="0"/>
              <a:t>r</a:t>
            </a:r>
            <a:r>
              <a:rPr spc="-5" dirty="0"/>
              <a:t>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3000" y="1371600"/>
            <a:ext cx="9998075" cy="4126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Logical</a:t>
            </a:r>
            <a:r>
              <a:rPr sz="24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errors</a:t>
            </a:r>
            <a:endParaRPr sz="24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formal syntax can be correct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yet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does not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work as</a:t>
            </a:r>
            <a:r>
              <a:rPr sz="2000" spc="229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Gothic Uralic"/>
                <a:cs typeface="Gothic Uralic"/>
              </a:rPr>
              <a:t>expected,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lang="en-US" sz="2000" spc="-15" dirty="0" smtClean="0">
                <a:solidFill>
                  <a:srgbClr val="252525"/>
                </a:solidFill>
                <a:latin typeface="Gothic Uralic"/>
                <a:cs typeface="Gothic Uralic"/>
              </a:rPr>
              <a:t>   </a:t>
            </a:r>
            <a:r>
              <a:rPr sz="2000" spc="-15" dirty="0" smtClean="0">
                <a:solidFill>
                  <a:srgbClr val="252525"/>
                </a:solidFill>
                <a:latin typeface="Gothic Uralic"/>
                <a:cs typeface="Gothic Uralic"/>
              </a:rPr>
              <a:t>e.g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. due</a:t>
            </a:r>
            <a:r>
              <a:rPr sz="2000" spc="5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to:</a:t>
            </a: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2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Flawed</a:t>
            </a:r>
            <a:r>
              <a:rPr sz="1800" b="1" spc="-1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logic</a:t>
            </a:r>
            <a:endParaRPr sz="1800" b="1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b="1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Flawed</a:t>
            </a:r>
            <a:r>
              <a:rPr sz="1800" b="1" spc="-1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implementation</a:t>
            </a:r>
            <a:endParaRPr sz="1800" b="1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Flaws </a:t>
            </a:r>
            <a:r>
              <a:rPr sz="1800" b="1" spc="10" dirty="0">
                <a:solidFill>
                  <a:srgbClr val="252525"/>
                </a:solidFill>
                <a:latin typeface="Gothic Uralic"/>
                <a:cs typeface="Gothic Uralic"/>
              </a:rPr>
              <a:t>in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hardware</a:t>
            </a:r>
            <a:r>
              <a:rPr sz="1800" b="1" spc="-1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Gothic Uralic"/>
                <a:cs typeface="Gothic Uralic"/>
              </a:rPr>
              <a:t>(rare)</a:t>
            </a:r>
            <a:endParaRPr sz="1800" b="1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compiler won’t notice these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Logical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may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not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have an immediately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obvious</a:t>
            </a:r>
            <a:r>
              <a:rPr sz="2000" spc="1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manifestation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Errors are quite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common: Commercial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software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rarely free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</a:t>
            </a:r>
            <a:r>
              <a:rPr sz="2000" spc="15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b="1" i="1" dirty="0">
                <a:solidFill>
                  <a:srgbClr val="252525"/>
                </a:solidFill>
                <a:latin typeface="TeXGyreAdventor"/>
                <a:cs typeface="TeXGyreAdventor"/>
              </a:rPr>
              <a:t>bugs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!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410706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13943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Testing and</a:t>
            </a:r>
            <a:r>
              <a:rPr spc="-60" dirty="0"/>
              <a:t> </a:t>
            </a:r>
            <a:r>
              <a:rPr dirty="0"/>
              <a:t>Debugging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0600" y="1752600"/>
            <a:ext cx="10282555" cy="2041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How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to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get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rid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of</a:t>
            </a:r>
            <a:r>
              <a:rPr sz="2400" b="1" i="1" spc="3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errors</a:t>
            </a:r>
            <a:endParaRPr sz="24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Testing searches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for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presence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</a:t>
            </a:r>
            <a:r>
              <a:rPr sz="2000" spc="5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Debugging searches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for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source of</a:t>
            </a:r>
            <a:r>
              <a:rPr sz="2000" spc="10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errors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manifestation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error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may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well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be located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some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distance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from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its</a:t>
            </a:r>
            <a:r>
              <a:rPr sz="2000" spc="1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Gothic Uralic"/>
                <a:cs typeface="Gothic Uralic"/>
              </a:rPr>
              <a:t>source!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410706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1241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Testing and</a:t>
            </a:r>
            <a:r>
              <a:rPr spc="-60" dirty="0"/>
              <a:t> </a:t>
            </a:r>
            <a:r>
              <a:rPr dirty="0"/>
              <a:t>Debugging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828800"/>
            <a:ext cx="10234930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Common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 approaches</a:t>
            </a:r>
            <a:endParaRPr sz="24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printf statements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(like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verbatim-output</a:t>
            </a:r>
            <a:r>
              <a:rPr sz="2000" spc="-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programs)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Manual walkthroughs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Unit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testing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test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automation,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e.g.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u="heavy" spc="-5" dirty="0">
                <a:solidFill>
                  <a:srgbClr val="9353C3"/>
                </a:solidFill>
                <a:uFill>
                  <a:solidFill>
                    <a:srgbClr val="9353C3"/>
                  </a:solidFill>
                </a:uFill>
                <a:latin typeface="Gothic Uralic"/>
                <a:cs typeface="Gothic Uralic"/>
                <a:hlinkClick r:id="rId4"/>
              </a:rPr>
              <a:t>https://sourceforge.net/projects/cunit/</a:t>
            </a: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lang="en-US" sz="20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  </a:t>
            </a:r>
            <a:r>
              <a:rPr sz="20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(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there are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many other frameworks,</a:t>
            </a:r>
            <a:r>
              <a:rPr sz="2000" spc="1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http://www.opensourcetesting.org)</a:t>
            </a:r>
            <a:endParaRPr sz="20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Using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Debugger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(Breakpoints,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step-wise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execution,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observing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state</a:t>
            </a:r>
            <a:r>
              <a:rPr sz="2000" spc="7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Gothic Uralic"/>
                <a:cs typeface="Gothic Uralic"/>
              </a:rPr>
              <a:t>changes)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849618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9000" y="165100"/>
            <a:ext cx="86493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FDFDFD"/>
                </a:solidFill>
                <a:latin typeface="Gothic Uralic"/>
                <a:cs typeface="Gothic Uralic"/>
              </a:rPr>
              <a:t>The </a:t>
            </a:r>
            <a:r>
              <a:rPr sz="4000" b="1" dirty="0">
                <a:solidFill>
                  <a:srgbClr val="FDFDFD"/>
                </a:solidFill>
                <a:latin typeface="Gothic Uralic"/>
                <a:cs typeface="Gothic Uralic"/>
              </a:rPr>
              <a:t>debugger in</a:t>
            </a:r>
            <a:r>
              <a:rPr sz="4000" b="1" spc="-12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dirty="0">
                <a:solidFill>
                  <a:srgbClr val="FDFDFD"/>
                </a:solidFill>
                <a:latin typeface="Gothic Uralic"/>
                <a:cs typeface="Gothic Uralic"/>
              </a:rPr>
              <a:t>DevC++</a:t>
            </a:r>
            <a:endParaRPr sz="40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1600200"/>
            <a:ext cx="4761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If it doesn’t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work</a:t>
            </a:r>
            <a:r>
              <a:rPr sz="2400" b="1" i="1" spc="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out-of-the-box:</a:t>
            </a:r>
            <a:endParaRPr sz="2400" dirty="0">
              <a:latin typeface="TeXGyreAdventor"/>
              <a:cs typeface="TeXGyreAdventor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0111" y="2240279"/>
            <a:ext cx="6337300" cy="3959860"/>
            <a:chOff x="2420111" y="2240279"/>
            <a:chExt cx="6337300" cy="3959860"/>
          </a:xfrm>
        </p:grpSpPr>
        <p:sp>
          <p:nvSpPr>
            <p:cNvPr id="10" name="object 10"/>
            <p:cNvSpPr/>
            <p:nvPr/>
          </p:nvSpPr>
          <p:spPr>
            <a:xfrm>
              <a:off x="2420111" y="2240279"/>
              <a:ext cx="6336792" cy="3959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63211" y="2936747"/>
              <a:ext cx="1685925" cy="238125"/>
            </a:xfrm>
            <a:custGeom>
              <a:avLst/>
              <a:gdLst/>
              <a:ahLst/>
              <a:cxnLst/>
              <a:rect l="l" t="t" r="r" b="b"/>
              <a:pathLst>
                <a:path w="1685925" h="238125">
                  <a:moveTo>
                    <a:pt x="1685543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685543" y="237743"/>
                  </a:lnTo>
                  <a:lnTo>
                    <a:pt x="1685543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63211" y="2936747"/>
              <a:ext cx="1685925" cy="238125"/>
            </a:xfrm>
            <a:custGeom>
              <a:avLst/>
              <a:gdLst/>
              <a:ahLst/>
              <a:cxnLst/>
              <a:rect l="l" t="t" r="r" b="b"/>
              <a:pathLst>
                <a:path w="1685925" h="238125">
                  <a:moveTo>
                    <a:pt x="0" y="237743"/>
                  </a:moveTo>
                  <a:lnTo>
                    <a:pt x="1685543" y="237743"/>
                  </a:lnTo>
                  <a:lnTo>
                    <a:pt x="1685543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849618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13308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 </a:t>
            </a:r>
            <a:r>
              <a:rPr dirty="0"/>
              <a:t>debugger in</a:t>
            </a:r>
            <a:r>
              <a:rPr spc="-125" dirty="0"/>
              <a:t> </a:t>
            </a:r>
            <a:r>
              <a:rPr dirty="0"/>
              <a:t>DevC++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295400"/>
            <a:ext cx="4761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If it doesn’t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work</a:t>
            </a:r>
            <a:r>
              <a:rPr sz="2400" b="1" i="1" spc="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out-of-the-box:</a:t>
            </a:r>
            <a:endParaRPr sz="2400" dirty="0">
              <a:latin typeface="TeXGyreAdventor"/>
              <a:cs typeface="TeXGyreAdventor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61488" y="2133600"/>
            <a:ext cx="6261100" cy="4352925"/>
            <a:chOff x="2761488" y="2133600"/>
            <a:chExt cx="6261100" cy="4352925"/>
          </a:xfrm>
        </p:grpSpPr>
        <p:sp>
          <p:nvSpPr>
            <p:cNvPr id="10" name="object 10"/>
            <p:cNvSpPr/>
            <p:nvPr/>
          </p:nvSpPr>
          <p:spPr>
            <a:xfrm>
              <a:off x="2761488" y="2133600"/>
              <a:ext cx="6260592" cy="4352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6956" y="3927348"/>
              <a:ext cx="363220" cy="238125"/>
            </a:xfrm>
            <a:custGeom>
              <a:avLst/>
              <a:gdLst/>
              <a:ahLst/>
              <a:cxnLst/>
              <a:rect l="l" t="t" r="r" b="b"/>
              <a:pathLst>
                <a:path w="363220" h="238125">
                  <a:moveTo>
                    <a:pt x="362711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362711" y="237744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956" y="3927348"/>
              <a:ext cx="363220" cy="238125"/>
            </a:xfrm>
            <a:custGeom>
              <a:avLst/>
              <a:gdLst/>
              <a:ahLst/>
              <a:cxnLst/>
              <a:rect l="l" t="t" r="r" b="b"/>
              <a:pathLst>
                <a:path w="363220" h="238125">
                  <a:moveTo>
                    <a:pt x="0" y="237744"/>
                  </a:moveTo>
                  <a:lnTo>
                    <a:pt x="362711" y="237744"/>
                  </a:lnTo>
                  <a:lnTo>
                    <a:pt x="362711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1523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812" y="4866132"/>
              <a:ext cx="363220" cy="241300"/>
            </a:xfrm>
            <a:custGeom>
              <a:avLst/>
              <a:gdLst/>
              <a:ahLst/>
              <a:cxnLst/>
              <a:rect l="l" t="t" r="r" b="b"/>
              <a:pathLst>
                <a:path w="363220" h="241300">
                  <a:moveTo>
                    <a:pt x="362712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362712" y="240792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67812" y="4866132"/>
              <a:ext cx="363220" cy="241300"/>
            </a:xfrm>
            <a:custGeom>
              <a:avLst/>
              <a:gdLst/>
              <a:ahLst/>
              <a:cxnLst/>
              <a:rect l="l" t="t" r="r" b="b"/>
              <a:pathLst>
                <a:path w="363220" h="241300">
                  <a:moveTo>
                    <a:pt x="0" y="240792"/>
                  </a:moveTo>
                  <a:lnTo>
                    <a:pt x="362712" y="240792"/>
                  </a:lnTo>
                  <a:lnTo>
                    <a:pt x="362712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3948" y="4198620"/>
              <a:ext cx="360045" cy="238125"/>
            </a:xfrm>
            <a:custGeom>
              <a:avLst/>
              <a:gdLst/>
              <a:ahLst/>
              <a:cxnLst/>
              <a:rect l="l" t="t" r="r" b="b"/>
              <a:pathLst>
                <a:path w="360045" h="238125">
                  <a:moveTo>
                    <a:pt x="359663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359663" y="237743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3948" y="4198620"/>
              <a:ext cx="360045" cy="238125"/>
            </a:xfrm>
            <a:custGeom>
              <a:avLst/>
              <a:gdLst/>
              <a:ahLst/>
              <a:cxnLst/>
              <a:rect l="l" t="t" r="r" b="b"/>
              <a:pathLst>
                <a:path w="360045" h="238125">
                  <a:moveTo>
                    <a:pt x="0" y="237743"/>
                  </a:moveTo>
                  <a:lnTo>
                    <a:pt x="359663" y="237743"/>
                  </a:lnTo>
                  <a:lnTo>
                    <a:pt x="359663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81756" y="5265420"/>
              <a:ext cx="363220" cy="238125"/>
            </a:xfrm>
            <a:custGeom>
              <a:avLst/>
              <a:gdLst/>
              <a:ahLst/>
              <a:cxnLst/>
              <a:rect l="l" t="t" r="r" b="b"/>
              <a:pathLst>
                <a:path w="363220" h="238125">
                  <a:moveTo>
                    <a:pt x="36271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362712" y="237743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1756" y="5265420"/>
              <a:ext cx="363220" cy="238125"/>
            </a:xfrm>
            <a:custGeom>
              <a:avLst/>
              <a:gdLst/>
              <a:ahLst/>
              <a:cxnLst/>
              <a:rect l="l" t="t" r="r" b="b"/>
              <a:pathLst>
                <a:path w="363220" h="238125">
                  <a:moveTo>
                    <a:pt x="0" y="237743"/>
                  </a:moveTo>
                  <a:lnTo>
                    <a:pt x="362712" y="237743"/>
                  </a:lnTo>
                  <a:lnTo>
                    <a:pt x="362712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6159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 </a:t>
            </a:r>
            <a:r>
              <a:rPr dirty="0"/>
              <a:t>debugger in</a:t>
            </a:r>
            <a:r>
              <a:rPr spc="-125" dirty="0"/>
              <a:t> </a:t>
            </a:r>
            <a:r>
              <a:rPr dirty="0"/>
              <a:t>DevC++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676400"/>
            <a:ext cx="2451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Debugging</a:t>
            </a:r>
            <a:r>
              <a:rPr sz="2400" b="1" i="1" spc="-6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tools</a:t>
            </a:r>
            <a:endParaRPr sz="2400" dirty="0">
              <a:latin typeface="TeXGyreAdventor"/>
              <a:cs typeface="TeXGyreAdvento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6078" y="2589733"/>
            <a:ext cx="256540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Set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a “break</a:t>
            </a:r>
            <a:r>
              <a:rPr sz="1800" spc="-5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point”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by </a:t>
            </a:r>
            <a:r>
              <a:rPr sz="1800" spc="5" dirty="0">
                <a:solidFill>
                  <a:srgbClr val="C00000"/>
                </a:solidFill>
                <a:latin typeface="Gothic Uralic"/>
                <a:cs typeface="Gothic Uralic"/>
              </a:rPr>
              <a:t>clicking</a:t>
            </a:r>
            <a:r>
              <a:rPr sz="1800" spc="-9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here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This will 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pause 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execution</a:t>
            </a:r>
            <a:r>
              <a:rPr sz="1800" spc="-8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Gothic Uralic"/>
                <a:cs typeface="Gothic Uralic"/>
              </a:rPr>
              <a:t>immediately  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after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this</a:t>
            </a:r>
            <a:r>
              <a:rPr sz="1800" spc="-1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instruction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27632" y="2225039"/>
            <a:ext cx="7305040" cy="3895725"/>
            <a:chOff x="1627632" y="2225039"/>
            <a:chExt cx="7305040" cy="3895725"/>
          </a:xfrm>
        </p:grpSpPr>
        <p:sp>
          <p:nvSpPr>
            <p:cNvPr id="7" name="object 7"/>
            <p:cNvSpPr/>
            <p:nvPr/>
          </p:nvSpPr>
          <p:spPr>
            <a:xfrm>
              <a:off x="1627632" y="2225039"/>
              <a:ext cx="6361176" cy="3895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4556" y="2880994"/>
              <a:ext cx="6007735" cy="1465580"/>
            </a:xfrm>
            <a:custGeom>
              <a:avLst/>
              <a:gdLst/>
              <a:ahLst/>
              <a:cxnLst/>
              <a:rect l="l" t="t" r="r" b="b"/>
              <a:pathLst>
                <a:path w="6007734" h="1465579">
                  <a:moveTo>
                    <a:pt x="65150" y="1391411"/>
                  </a:moveTo>
                  <a:lnTo>
                    <a:pt x="0" y="1446275"/>
                  </a:lnTo>
                  <a:lnTo>
                    <a:pt x="82931" y="1465579"/>
                  </a:lnTo>
                  <a:lnTo>
                    <a:pt x="76415" y="1438402"/>
                  </a:lnTo>
                  <a:lnTo>
                    <a:pt x="59817" y="1438402"/>
                  </a:lnTo>
                  <a:lnTo>
                    <a:pt x="56387" y="1436369"/>
                  </a:lnTo>
                  <a:lnTo>
                    <a:pt x="55625" y="1432940"/>
                  </a:lnTo>
                  <a:lnTo>
                    <a:pt x="54737" y="1429511"/>
                  </a:lnTo>
                  <a:lnTo>
                    <a:pt x="56895" y="1426082"/>
                  </a:lnTo>
                  <a:lnTo>
                    <a:pt x="60325" y="1425320"/>
                  </a:lnTo>
                  <a:lnTo>
                    <a:pt x="72575" y="1422382"/>
                  </a:lnTo>
                  <a:lnTo>
                    <a:pt x="65150" y="1391411"/>
                  </a:lnTo>
                  <a:close/>
                </a:path>
                <a:path w="6007734" h="1465579">
                  <a:moveTo>
                    <a:pt x="72575" y="1422382"/>
                  </a:moveTo>
                  <a:lnTo>
                    <a:pt x="60325" y="1425320"/>
                  </a:lnTo>
                  <a:lnTo>
                    <a:pt x="56895" y="1426082"/>
                  </a:lnTo>
                  <a:lnTo>
                    <a:pt x="54737" y="1429511"/>
                  </a:lnTo>
                  <a:lnTo>
                    <a:pt x="55625" y="1432940"/>
                  </a:lnTo>
                  <a:lnTo>
                    <a:pt x="56387" y="1436369"/>
                  </a:lnTo>
                  <a:lnTo>
                    <a:pt x="59817" y="1438402"/>
                  </a:lnTo>
                  <a:lnTo>
                    <a:pt x="63245" y="1437639"/>
                  </a:lnTo>
                  <a:lnTo>
                    <a:pt x="75526" y="1434694"/>
                  </a:lnTo>
                  <a:lnTo>
                    <a:pt x="72575" y="1422382"/>
                  </a:lnTo>
                  <a:close/>
                </a:path>
                <a:path w="6007734" h="1465579">
                  <a:moveTo>
                    <a:pt x="75526" y="1434694"/>
                  </a:moveTo>
                  <a:lnTo>
                    <a:pt x="63245" y="1437639"/>
                  </a:lnTo>
                  <a:lnTo>
                    <a:pt x="59817" y="1438402"/>
                  </a:lnTo>
                  <a:lnTo>
                    <a:pt x="76415" y="1438402"/>
                  </a:lnTo>
                  <a:lnTo>
                    <a:pt x="75526" y="1434694"/>
                  </a:lnTo>
                  <a:close/>
                </a:path>
                <a:path w="6007734" h="1465579">
                  <a:moveTo>
                    <a:pt x="6002655" y="0"/>
                  </a:moveTo>
                  <a:lnTo>
                    <a:pt x="5999226" y="762"/>
                  </a:lnTo>
                  <a:lnTo>
                    <a:pt x="72575" y="1422382"/>
                  </a:lnTo>
                  <a:lnTo>
                    <a:pt x="75526" y="1434694"/>
                  </a:lnTo>
                  <a:lnTo>
                    <a:pt x="6002274" y="13207"/>
                  </a:lnTo>
                  <a:lnTo>
                    <a:pt x="6005703" y="12318"/>
                  </a:lnTo>
                  <a:lnTo>
                    <a:pt x="6007735" y="8889"/>
                  </a:lnTo>
                  <a:lnTo>
                    <a:pt x="6006973" y="5460"/>
                  </a:lnTo>
                  <a:lnTo>
                    <a:pt x="6006084" y="2031"/>
                  </a:lnTo>
                  <a:lnTo>
                    <a:pt x="600265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6849618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84618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 </a:t>
            </a:r>
            <a:r>
              <a:rPr dirty="0"/>
              <a:t>debugger in</a:t>
            </a:r>
            <a:r>
              <a:rPr spc="-125" dirty="0"/>
              <a:t> </a:t>
            </a:r>
            <a:r>
              <a:rPr dirty="0"/>
              <a:t>DevC++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600200"/>
            <a:ext cx="3865245" cy="127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Debugging</a:t>
            </a:r>
            <a:r>
              <a:rPr sz="24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tools</a:t>
            </a:r>
            <a:endParaRPr sz="24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</a:pPr>
            <a:r>
              <a:rPr sz="2000" spc="365" dirty="0" smtClean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10" dirty="0" smtClean="0">
                <a:solidFill>
                  <a:srgbClr val="252525"/>
                </a:solidFill>
                <a:latin typeface="Gothic Uralic"/>
                <a:cs typeface="Gothic Uralic"/>
              </a:rPr>
              <a:t>Press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F5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run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7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75" dirty="0">
                <a:solidFill>
                  <a:srgbClr val="252525"/>
                </a:solidFill>
                <a:latin typeface="Gothic Uralic"/>
                <a:cs typeface="Gothic Uralic"/>
              </a:rPr>
              <a:t>debugger</a:t>
            </a:r>
            <a:endParaRPr sz="2000" dirty="0">
              <a:latin typeface="Gothic Uralic"/>
              <a:cs typeface="Gothic Ural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2247" y="3243072"/>
            <a:ext cx="9519285" cy="2792095"/>
            <a:chOff x="1222247" y="3243072"/>
            <a:chExt cx="9519285" cy="2792095"/>
          </a:xfrm>
        </p:grpSpPr>
        <p:sp>
          <p:nvSpPr>
            <p:cNvPr id="10" name="object 10"/>
            <p:cNvSpPr/>
            <p:nvPr/>
          </p:nvSpPr>
          <p:spPr>
            <a:xfrm>
              <a:off x="1222247" y="3243072"/>
              <a:ext cx="9518904" cy="1844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4397" y="4381500"/>
              <a:ext cx="644525" cy="1653539"/>
            </a:xfrm>
            <a:custGeom>
              <a:avLst/>
              <a:gdLst/>
              <a:ahLst/>
              <a:cxnLst/>
              <a:rect l="l" t="t" r="r" b="b"/>
              <a:pathLst>
                <a:path w="644525" h="1653539">
                  <a:moveTo>
                    <a:pt x="41487" y="68907"/>
                  </a:moveTo>
                  <a:lnTo>
                    <a:pt x="29662" y="73447"/>
                  </a:lnTo>
                  <a:lnTo>
                    <a:pt x="631063" y="1648421"/>
                  </a:lnTo>
                  <a:lnTo>
                    <a:pt x="632332" y="1651698"/>
                  </a:lnTo>
                  <a:lnTo>
                    <a:pt x="636015" y="1653336"/>
                  </a:lnTo>
                  <a:lnTo>
                    <a:pt x="642619" y="1650834"/>
                  </a:lnTo>
                  <a:lnTo>
                    <a:pt x="644271" y="1647164"/>
                  </a:lnTo>
                  <a:lnTo>
                    <a:pt x="643001" y="1643888"/>
                  </a:lnTo>
                  <a:lnTo>
                    <a:pt x="41487" y="68907"/>
                  </a:lnTo>
                  <a:close/>
                </a:path>
                <a:path w="644525" h="1653539">
                  <a:moveTo>
                    <a:pt x="8381" y="0"/>
                  </a:moveTo>
                  <a:lnTo>
                    <a:pt x="0" y="84836"/>
                  </a:lnTo>
                  <a:lnTo>
                    <a:pt x="29662" y="73447"/>
                  </a:lnTo>
                  <a:lnTo>
                    <a:pt x="23875" y="58293"/>
                  </a:lnTo>
                  <a:lnTo>
                    <a:pt x="25526" y="54610"/>
                  </a:lnTo>
                  <a:lnTo>
                    <a:pt x="28828" y="53339"/>
                  </a:lnTo>
                  <a:lnTo>
                    <a:pt x="32003" y="52197"/>
                  </a:lnTo>
                  <a:lnTo>
                    <a:pt x="65303" y="52197"/>
                  </a:lnTo>
                  <a:lnTo>
                    <a:pt x="8381" y="0"/>
                  </a:lnTo>
                  <a:close/>
                </a:path>
                <a:path w="644525" h="1653539">
                  <a:moveTo>
                    <a:pt x="32003" y="52197"/>
                  </a:moveTo>
                  <a:lnTo>
                    <a:pt x="28828" y="53339"/>
                  </a:lnTo>
                  <a:lnTo>
                    <a:pt x="25526" y="54610"/>
                  </a:lnTo>
                  <a:lnTo>
                    <a:pt x="23875" y="58293"/>
                  </a:lnTo>
                  <a:lnTo>
                    <a:pt x="29662" y="73447"/>
                  </a:lnTo>
                  <a:lnTo>
                    <a:pt x="41487" y="68907"/>
                  </a:lnTo>
                  <a:lnTo>
                    <a:pt x="35687" y="53720"/>
                  </a:lnTo>
                  <a:lnTo>
                    <a:pt x="32003" y="52197"/>
                  </a:lnTo>
                  <a:close/>
                </a:path>
                <a:path w="644525" h="1653539">
                  <a:moveTo>
                    <a:pt x="65303" y="52197"/>
                  </a:moveTo>
                  <a:lnTo>
                    <a:pt x="32003" y="52197"/>
                  </a:lnTo>
                  <a:lnTo>
                    <a:pt x="35687" y="53720"/>
                  </a:lnTo>
                  <a:lnTo>
                    <a:pt x="41487" y="68907"/>
                  </a:lnTo>
                  <a:lnTo>
                    <a:pt x="71119" y="57531"/>
                  </a:lnTo>
                  <a:lnTo>
                    <a:pt x="65303" y="52197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99408" y="5921146"/>
            <a:ext cx="2378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966AC"/>
                </a:solidFill>
                <a:latin typeface="Gothic Uralic"/>
                <a:cs typeface="Gothic Uralic"/>
              </a:rPr>
              <a:t>Stepwise</a:t>
            </a:r>
            <a:r>
              <a:rPr sz="1800" spc="10" dirty="0">
                <a:solidFill>
                  <a:srgbClr val="4966AC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4966AC"/>
                </a:solidFill>
                <a:latin typeface="Gothic Uralic"/>
                <a:cs typeface="Gothic Uralic"/>
              </a:rPr>
              <a:t>execution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966AC"/>
                </a:solidFill>
                <a:latin typeface="Gothic Uralic"/>
                <a:cs typeface="Gothic Uralic"/>
              </a:rPr>
              <a:t>Steps </a:t>
            </a:r>
            <a:r>
              <a:rPr sz="1800" dirty="0">
                <a:solidFill>
                  <a:srgbClr val="4966AC"/>
                </a:solidFill>
                <a:latin typeface="Gothic Uralic"/>
                <a:cs typeface="Gothic Uralic"/>
              </a:rPr>
              <a:t>“into”</a:t>
            </a:r>
            <a:r>
              <a:rPr sz="1800" spc="-45" dirty="0">
                <a:solidFill>
                  <a:srgbClr val="4966AC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4966AC"/>
                </a:solidFill>
                <a:latin typeface="Gothic Uralic"/>
                <a:cs typeface="Gothic Uralic"/>
              </a:rPr>
              <a:t>functions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55620" y="4732020"/>
            <a:ext cx="832485" cy="1633220"/>
          </a:xfrm>
          <a:custGeom>
            <a:avLst/>
            <a:gdLst/>
            <a:ahLst/>
            <a:cxnLst/>
            <a:rect l="l" t="t" r="r" b="b"/>
            <a:pathLst>
              <a:path w="832485" h="1633220">
                <a:moveTo>
                  <a:pt x="40168" y="65053"/>
                </a:moveTo>
                <a:lnTo>
                  <a:pt x="28826" y="70819"/>
                </a:lnTo>
                <a:lnTo>
                  <a:pt x="819531" y="1628774"/>
                </a:lnTo>
                <a:lnTo>
                  <a:pt x="821182" y="1631899"/>
                </a:lnTo>
                <a:lnTo>
                  <a:pt x="824992" y="1633143"/>
                </a:lnTo>
                <a:lnTo>
                  <a:pt x="828040" y="1631556"/>
                </a:lnTo>
                <a:lnTo>
                  <a:pt x="831215" y="1629968"/>
                </a:lnTo>
                <a:lnTo>
                  <a:pt x="832484" y="1626146"/>
                </a:lnTo>
                <a:lnTo>
                  <a:pt x="830833" y="1623021"/>
                </a:lnTo>
                <a:lnTo>
                  <a:pt x="40168" y="65053"/>
                </a:lnTo>
                <a:close/>
              </a:path>
              <a:path w="832485" h="1633220">
                <a:moveTo>
                  <a:pt x="0" y="0"/>
                </a:moveTo>
                <a:lnTo>
                  <a:pt x="507" y="85216"/>
                </a:lnTo>
                <a:lnTo>
                  <a:pt x="28826" y="70819"/>
                </a:lnTo>
                <a:lnTo>
                  <a:pt x="23113" y="59562"/>
                </a:lnTo>
                <a:lnTo>
                  <a:pt x="21462" y="56387"/>
                </a:lnTo>
                <a:lnTo>
                  <a:pt x="22732" y="52577"/>
                </a:lnTo>
                <a:lnTo>
                  <a:pt x="25907" y="50926"/>
                </a:lnTo>
                <a:lnTo>
                  <a:pt x="28956" y="49402"/>
                </a:lnTo>
                <a:lnTo>
                  <a:pt x="66737" y="49402"/>
                </a:lnTo>
                <a:lnTo>
                  <a:pt x="0" y="0"/>
                </a:lnTo>
                <a:close/>
              </a:path>
              <a:path w="832485" h="1633220">
                <a:moveTo>
                  <a:pt x="28956" y="49402"/>
                </a:moveTo>
                <a:lnTo>
                  <a:pt x="25907" y="50926"/>
                </a:lnTo>
                <a:lnTo>
                  <a:pt x="22732" y="52577"/>
                </a:lnTo>
                <a:lnTo>
                  <a:pt x="21462" y="56387"/>
                </a:lnTo>
                <a:lnTo>
                  <a:pt x="23113" y="59562"/>
                </a:lnTo>
                <a:lnTo>
                  <a:pt x="28826" y="70819"/>
                </a:lnTo>
                <a:lnTo>
                  <a:pt x="40168" y="65053"/>
                </a:lnTo>
                <a:lnTo>
                  <a:pt x="34417" y="53720"/>
                </a:lnTo>
                <a:lnTo>
                  <a:pt x="32766" y="50672"/>
                </a:lnTo>
                <a:lnTo>
                  <a:pt x="28956" y="49402"/>
                </a:lnTo>
                <a:close/>
              </a:path>
              <a:path w="832485" h="1633220">
                <a:moveTo>
                  <a:pt x="66737" y="49402"/>
                </a:moveTo>
                <a:lnTo>
                  <a:pt x="28956" y="49402"/>
                </a:lnTo>
                <a:lnTo>
                  <a:pt x="32766" y="50672"/>
                </a:lnTo>
                <a:lnTo>
                  <a:pt x="34417" y="53720"/>
                </a:lnTo>
                <a:lnTo>
                  <a:pt x="40168" y="65053"/>
                </a:lnTo>
                <a:lnTo>
                  <a:pt x="68453" y="50672"/>
                </a:lnTo>
                <a:lnTo>
                  <a:pt x="66737" y="4940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85126" y="6016244"/>
            <a:ext cx="37103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966AC"/>
                </a:solidFill>
                <a:latin typeface="Gothic Uralic"/>
                <a:cs typeface="Gothic Uralic"/>
              </a:rPr>
              <a:t>Track the values </a:t>
            </a:r>
            <a:r>
              <a:rPr sz="1800" dirty="0">
                <a:solidFill>
                  <a:srgbClr val="4966AC"/>
                </a:solidFill>
                <a:latin typeface="Gothic Uralic"/>
                <a:cs typeface="Gothic Uralic"/>
              </a:rPr>
              <a:t>of </a:t>
            </a:r>
            <a:r>
              <a:rPr sz="1800" spc="-5" dirty="0">
                <a:solidFill>
                  <a:srgbClr val="4966AC"/>
                </a:solidFill>
                <a:latin typeface="Gothic Uralic"/>
                <a:cs typeface="Gothic Uralic"/>
              </a:rPr>
              <a:t>variables,</a:t>
            </a:r>
            <a:r>
              <a:rPr sz="1800" spc="-25" dirty="0">
                <a:solidFill>
                  <a:srgbClr val="4966AC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4966AC"/>
                </a:solidFill>
                <a:latin typeface="Gothic Uralic"/>
                <a:cs typeface="Gothic Uralic"/>
              </a:rPr>
              <a:t>etc.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94700" y="4381500"/>
            <a:ext cx="598170" cy="1615440"/>
          </a:xfrm>
          <a:custGeom>
            <a:avLst/>
            <a:gdLst/>
            <a:ahLst/>
            <a:cxnLst/>
            <a:rect l="l" t="t" r="r" b="b"/>
            <a:pathLst>
              <a:path w="598170" h="1615439">
                <a:moveTo>
                  <a:pt x="556263" y="69470"/>
                </a:moveTo>
                <a:lnTo>
                  <a:pt x="1143" y="1605661"/>
                </a:lnTo>
                <a:lnTo>
                  <a:pt x="0" y="1608963"/>
                </a:lnTo>
                <a:lnTo>
                  <a:pt x="1650" y="1612607"/>
                </a:lnTo>
                <a:lnTo>
                  <a:pt x="8254" y="1614982"/>
                </a:lnTo>
                <a:lnTo>
                  <a:pt x="11938" y="1613281"/>
                </a:lnTo>
                <a:lnTo>
                  <a:pt x="13080" y="1609979"/>
                </a:lnTo>
                <a:lnTo>
                  <a:pt x="568201" y="73788"/>
                </a:lnTo>
                <a:lnTo>
                  <a:pt x="556263" y="69470"/>
                </a:lnTo>
                <a:close/>
              </a:path>
              <a:path w="598170" h="1615439">
                <a:moveTo>
                  <a:pt x="594294" y="52577"/>
                </a:moveTo>
                <a:lnTo>
                  <a:pt x="565403" y="52577"/>
                </a:lnTo>
                <a:lnTo>
                  <a:pt x="568705" y="53720"/>
                </a:lnTo>
                <a:lnTo>
                  <a:pt x="572007" y="54991"/>
                </a:lnTo>
                <a:lnTo>
                  <a:pt x="573658" y="58547"/>
                </a:lnTo>
                <a:lnTo>
                  <a:pt x="572516" y="61849"/>
                </a:lnTo>
                <a:lnTo>
                  <a:pt x="568201" y="73788"/>
                </a:lnTo>
                <a:lnTo>
                  <a:pt x="598043" y="84581"/>
                </a:lnTo>
                <a:lnTo>
                  <a:pt x="594294" y="52577"/>
                </a:lnTo>
                <a:close/>
              </a:path>
              <a:path w="598170" h="1615439">
                <a:moveTo>
                  <a:pt x="565403" y="52577"/>
                </a:moveTo>
                <a:lnTo>
                  <a:pt x="561721" y="54229"/>
                </a:lnTo>
                <a:lnTo>
                  <a:pt x="560164" y="58674"/>
                </a:lnTo>
                <a:lnTo>
                  <a:pt x="556263" y="69470"/>
                </a:lnTo>
                <a:lnTo>
                  <a:pt x="568201" y="73788"/>
                </a:lnTo>
                <a:lnTo>
                  <a:pt x="572516" y="61849"/>
                </a:lnTo>
                <a:lnTo>
                  <a:pt x="573658" y="58547"/>
                </a:lnTo>
                <a:lnTo>
                  <a:pt x="572007" y="54991"/>
                </a:lnTo>
                <a:lnTo>
                  <a:pt x="568705" y="53720"/>
                </a:lnTo>
                <a:lnTo>
                  <a:pt x="565403" y="52577"/>
                </a:lnTo>
                <a:close/>
              </a:path>
              <a:path w="598170" h="1615439">
                <a:moveTo>
                  <a:pt x="588136" y="0"/>
                </a:moveTo>
                <a:lnTo>
                  <a:pt x="526415" y="58674"/>
                </a:lnTo>
                <a:lnTo>
                  <a:pt x="556263" y="69470"/>
                </a:lnTo>
                <a:lnTo>
                  <a:pt x="560577" y="57531"/>
                </a:lnTo>
                <a:lnTo>
                  <a:pt x="561721" y="54229"/>
                </a:lnTo>
                <a:lnTo>
                  <a:pt x="565403" y="52577"/>
                </a:lnTo>
                <a:lnTo>
                  <a:pt x="594294" y="52577"/>
                </a:lnTo>
                <a:lnTo>
                  <a:pt x="588136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9821418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1098423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Two- </a:t>
            </a:r>
            <a:r>
              <a:rPr dirty="0"/>
              <a:t>(and more-) </a:t>
            </a:r>
            <a:r>
              <a:rPr spc="-5" dirty="0"/>
              <a:t>dimensional</a:t>
            </a:r>
            <a:r>
              <a:rPr spc="-90" dirty="0"/>
              <a:t> </a:t>
            </a:r>
            <a:r>
              <a:rPr spc="-5" dirty="0"/>
              <a:t>arrays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898" y="1871598"/>
            <a:ext cx="583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How do multi-dimensional arrays</a:t>
            </a:r>
            <a:r>
              <a:rPr sz="2400" b="1" i="1" spc="-4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work?</a:t>
            </a:r>
            <a:endParaRPr sz="2400" dirty="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6453" y="2810636"/>
            <a:ext cx="4955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can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add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more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dimensions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an</a:t>
            </a:r>
            <a:r>
              <a:rPr sz="1800" spc="-8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Gothic Uralic"/>
                <a:cs typeface="Gothic Uralic"/>
              </a:rPr>
              <a:t>array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0768" y="3785615"/>
            <a:ext cx="6370320" cy="338455"/>
          </a:xfrm>
          <a:custGeom>
            <a:avLst/>
            <a:gdLst/>
            <a:ahLst/>
            <a:cxnLst/>
            <a:rect l="l" t="t" r="r" b="b"/>
            <a:pathLst>
              <a:path w="6370320" h="338454">
                <a:moveTo>
                  <a:pt x="6370320" y="0"/>
                </a:moveTo>
                <a:lnTo>
                  <a:pt x="0" y="0"/>
                </a:lnTo>
                <a:lnTo>
                  <a:pt x="0" y="338328"/>
                </a:lnTo>
                <a:lnTo>
                  <a:pt x="6370320" y="338328"/>
                </a:lnTo>
                <a:lnTo>
                  <a:pt x="63703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0768" y="3785615"/>
            <a:ext cx="6370320" cy="33845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5"/>
              </a:spcBef>
            </a:pPr>
            <a:r>
              <a:rPr sz="1600" b="1" i="1" dirty="0">
                <a:latin typeface="Courier New" panose="02070309020205020404"/>
                <a:cs typeface="Courier New" panose="02070309020205020404"/>
              </a:rPr>
              <a:t>data_type</a:t>
            </a:r>
            <a:r>
              <a:rPr sz="1600" b="1" i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identifier[dim1-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size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][dim2-size][..];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85544" y="4840223"/>
            <a:ext cx="3667125" cy="338455"/>
          </a:xfrm>
          <a:custGeom>
            <a:avLst/>
            <a:gdLst/>
            <a:ahLst/>
            <a:cxnLst/>
            <a:rect l="l" t="t" r="r" b="b"/>
            <a:pathLst>
              <a:path w="3667125" h="338454">
                <a:moveTo>
                  <a:pt x="3666744" y="0"/>
                </a:moveTo>
                <a:lnTo>
                  <a:pt x="0" y="0"/>
                </a:lnTo>
                <a:lnTo>
                  <a:pt x="0" y="338327"/>
                </a:lnTo>
                <a:lnTo>
                  <a:pt x="3666744" y="338327"/>
                </a:lnTo>
                <a:lnTo>
                  <a:pt x="36667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64538" y="4850079"/>
            <a:ext cx="32111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numbers[3][4]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= { 0</a:t>
            </a:r>
            <a:r>
              <a:rPr sz="1600" b="1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10" dirty="0">
                <a:latin typeface="Courier New" panose="02070309020205020404"/>
                <a:cs typeface="Courier New" panose="02070309020205020404"/>
              </a:rPr>
              <a:t>};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18104" y="2459482"/>
            <a:ext cx="7700009" cy="2795270"/>
            <a:chOff x="3118104" y="2459482"/>
            <a:chExt cx="7700009" cy="2795270"/>
          </a:xfrm>
        </p:grpSpPr>
        <p:sp>
          <p:nvSpPr>
            <p:cNvPr id="15" name="object 15"/>
            <p:cNvSpPr/>
            <p:nvPr/>
          </p:nvSpPr>
          <p:spPr>
            <a:xfrm>
              <a:off x="3125724" y="4771644"/>
              <a:ext cx="350520" cy="475615"/>
            </a:xfrm>
            <a:custGeom>
              <a:avLst/>
              <a:gdLst/>
              <a:ahLst/>
              <a:cxnLst/>
              <a:rect l="l" t="t" r="r" b="b"/>
              <a:pathLst>
                <a:path w="350520" h="475614">
                  <a:moveTo>
                    <a:pt x="0" y="237743"/>
                  </a:moveTo>
                  <a:lnTo>
                    <a:pt x="4629" y="183226"/>
                  </a:lnTo>
                  <a:lnTo>
                    <a:pt x="17817" y="133183"/>
                  </a:lnTo>
                  <a:lnTo>
                    <a:pt x="38508" y="89040"/>
                  </a:lnTo>
                  <a:lnTo>
                    <a:pt x="65651" y="52224"/>
                  </a:lnTo>
                  <a:lnTo>
                    <a:pt x="98193" y="24161"/>
                  </a:lnTo>
                  <a:lnTo>
                    <a:pt x="135080" y="6278"/>
                  </a:lnTo>
                  <a:lnTo>
                    <a:pt x="175260" y="0"/>
                  </a:lnTo>
                  <a:lnTo>
                    <a:pt x="215439" y="6278"/>
                  </a:lnTo>
                  <a:lnTo>
                    <a:pt x="252326" y="24161"/>
                  </a:lnTo>
                  <a:lnTo>
                    <a:pt x="284868" y="52224"/>
                  </a:lnTo>
                  <a:lnTo>
                    <a:pt x="312011" y="89040"/>
                  </a:lnTo>
                  <a:lnTo>
                    <a:pt x="332702" y="133183"/>
                  </a:lnTo>
                  <a:lnTo>
                    <a:pt x="345890" y="183226"/>
                  </a:lnTo>
                  <a:lnTo>
                    <a:pt x="350520" y="237743"/>
                  </a:lnTo>
                  <a:lnTo>
                    <a:pt x="345890" y="292261"/>
                  </a:lnTo>
                  <a:lnTo>
                    <a:pt x="332702" y="342304"/>
                  </a:lnTo>
                  <a:lnTo>
                    <a:pt x="312011" y="386447"/>
                  </a:lnTo>
                  <a:lnTo>
                    <a:pt x="284868" y="423263"/>
                  </a:lnTo>
                  <a:lnTo>
                    <a:pt x="252326" y="451326"/>
                  </a:lnTo>
                  <a:lnTo>
                    <a:pt x="215439" y="469209"/>
                  </a:lnTo>
                  <a:lnTo>
                    <a:pt x="175260" y="475487"/>
                  </a:lnTo>
                  <a:lnTo>
                    <a:pt x="135080" y="469209"/>
                  </a:lnTo>
                  <a:lnTo>
                    <a:pt x="98193" y="451326"/>
                  </a:lnTo>
                  <a:lnTo>
                    <a:pt x="65651" y="423263"/>
                  </a:lnTo>
                  <a:lnTo>
                    <a:pt x="38508" y="386447"/>
                  </a:lnTo>
                  <a:lnTo>
                    <a:pt x="17817" y="342304"/>
                  </a:lnTo>
                  <a:lnTo>
                    <a:pt x="4629" y="292261"/>
                  </a:lnTo>
                  <a:lnTo>
                    <a:pt x="0" y="237743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83751" y="2691384"/>
              <a:ext cx="2127885" cy="228600"/>
            </a:xfrm>
            <a:custGeom>
              <a:avLst/>
              <a:gdLst/>
              <a:ahLst/>
              <a:cxnLst/>
              <a:rect l="l" t="t" r="r" b="b"/>
              <a:pathLst>
                <a:path w="2127884" h="228600">
                  <a:moveTo>
                    <a:pt x="0" y="228600"/>
                  </a:moveTo>
                  <a:lnTo>
                    <a:pt x="1494" y="184112"/>
                  </a:lnTo>
                  <a:lnTo>
                    <a:pt x="5572" y="147780"/>
                  </a:lnTo>
                  <a:lnTo>
                    <a:pt x="11626" y="123283"/>
                  </a:lnTo>
                  <a:lnTo>
                    <a:pt x="19050" y="114300"/>
                  </a:lnTo>
                  <a:lnTo>
                    <a:pt x="1044701" y="114300"/>
                  </a:lnTo>
                  <a:lnTo>
                    <a:pt x="1052125" y="105316"/>
                  </a:lnTo>
                  <a:lnTo>
                    <a:pt x="1058179" y="80819"/>
                  </a:lnTo>
                  <a:lnTo>
                    <a:pt x="1062257" y="44487"/>
                  </a:lnTo>
                  <a:lnTo>
                    <a:pt x="1063752" y="0"/>
                  </a:lnTo>
                  <a:lnTo>
                    <a:pt x="1065246" y="44487"/>
                  </a:lnTo>
                  <a:lnTo>
                    <a:pt x="1069324" y="80819"/>
                  </a:lnTo>
                  <a:lnTo>
                    <a:pt x="1075378" y="105316"/>
                  </a:lnTo>
                  <a:lnTo>
                    <a:pt x="1082802" y="114300"/>
                  </a:lnTo>
                  <a:lnTo>
                    <a:pt x="2108454" y="114300"/>
                  </a:lnTo>
                  <a:lnTo>
                    <a:pt x="2115877" y="123283"/>
                  </a:lnTo>
                  <a:lnTo>
                    <a:pt x="2121931" y="147780"/>
                  </a:lnTo>
                  <a:lnTo>
                    <a:pt x="2126009" y="184112"/>
                  </a:lnTo>
                  <a:lnTo>
                    <a:pt x="2127504" y="228600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2904" y="2465832"/>
              <a:ext cx="5470525" cy="2376170"/>
            </a:xfrm>
            <a:custGeom>
              <a:avLst/>
              <a:gdLst/>
              <a:ahLst/>
              <a:cxnLst/>
              <a:rect l="l" t="t" r="r" b="b"/>
              <a:pathLst>
                <a:path w="5470525" h="2376170">
                  <a:moveTo>
                    <a:pt x="5470144" y="0"/>
                  </a:moveTo>
                  <a:lnTo>
                    <a:pt x="0" y="2375661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74328" y="2311400"/>
            <a:ext cx="143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dim1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size =</a:t>
            </a:r>
            <a:r>
              <a:rPr sz="1800" b="1" spc="-13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3</a:t>
            </a:r>
            <a:endParaRPr sz="1800">
              <a:latin typeface="Gothic Uralic"/>
              <a:cs typeface="Gothic Uralic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677656" y="3081527"/>
          <a:ext cx="2126614" cy="2834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/>
                <a:gridCol w="709930"/>
                <a:gridCol w="706754"/>
              </a:tblGrid>
              <a:tr h="71018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72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72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72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101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0561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3496055" y="3081527"/>
            <a:ext cx="5059680" cy="2847340"/>
            <a:chOff x="3496055" y="3081527"/>
            <a:chExt cx="5059680" cy="2847340"/>
          </a:xfrm>
        </p:grpSpPr>
        <p:sp>
          <p:nvSpPr>
            <p:cNvPr id="21" name="object 21"/>
            <p:cNvSpPr/>
            <p:nvPr/>
          </p:nvSpPr>
          <p:spPr>
            <a:xfrm>
              <a:off x="3503675" y="4771644"/>
              <a:ext cx="381000" cy="475615"/>
            </a:xfrm>
            <a:custGeom>
              <a:avLst/>
              <a:gdLst/>
              <a:ahLst/>
              <a:cxnLst/>
              <a:rect l="l" t="t" r="r" b="b"/>
              <a:pathLst>
                <a:path w="381000" h="475614">
                  <a:moveTo>
                    <a:pt x="0" y="237743"/>
                  </a:moveTo>
                  <a:lnTo>
                    <a:pt x="5034" y="183226"/>
                  </a:lnTo>
                  <a:lnTo>
                    <a:pt x="19372" y="133183"/>
                  </a:lnTo>
                  <a:lnTo>
                    <a:pt x="41867" y="89040"/>
                  </a:lnTo>
                  <a:lnTo>
                    <a:pt x="71374" y="52224"/>
                  </a:lnTo>
                  <a:lnTo>
                    <a:pt x="106746" y="24161"/>
                  </a:lnTo>
                  <a:lnTo>
                    <a:pt x="146837" y="6278"/>
                  </a:lnTo>
                  <a:lnTo>
                    <a:pt x="190500" y="0"/>
                  </a:lnTo>
                  <a:lnTo>
                    <a:pt x="234162" y="6278"/>
                  </a:lnTo>
                  <a:lnTo>
                    <a:pt x="274253" y="24161"/>
                  </a:lnTo>
                  <a:lnTo>
                    <a:pt x="309625" y="52224"/>
                  </a:lnTo>
                  <a:lnTo>
                    <a:pt x="339132" y="89040"/>
                  </a:lnTo>
                  <a:lnTo>
                    <a:pt x="361627" y="133183"/>
                  </a:lnTo>
                  <a:lnTo>
                    <a:pt x="375965" y="183226"/>
                  </a:lnTo>
                  <a:lnTo>
                    <a:pt x="381000" y="237743"/>
                  </a:lnTo>
                  <a:lnTo>
                    <a:pt x="375965" y="292261"/>
                  </a:lnTo>
                  <a:lnTo>
                    <a:pt x="361627" y="342304"/>
                  </a:lnTo>
                  <a:lnTo>
                    <a:pt x="339132" y="386447"/>
                  </a:lnTo>
                  <a:lnTo>
                    <a:pt x="309625" y="423263"/>
                  </a:lnTo>
                  <a:lnTo>
                    <a:pt x="274253" y="451326"/>
                  </a:lnTo>
                  <a:lnTo>
                    <a:pt x="234162" y="469209"/>
                  </a:lnTo>
                  <a:lnTo>
                    <a:pt x="190500" y="475487"/>
                  </a:lnTo>
                  <a:lnTo>
                    <a:pt x="146837" y="469209"/>
                  </a:lnTo>
                  <a:lnTo>
                    <a:pt x="106746" y="451326"/>
                  </a:lnTo>
                  <a:lnTo>
                    <a:pt x="71374" y="423263"/>
                  </a:lnTo>
                  <a:lnTo>
                    <a:pt x="41867" y="386447"/>
                  </a:lnTo>
                  <a:lnTo>
                    <a:pt x="19372" y="342304"/>
                  </a:lnTo>
                  <a:lnTo>
                    <a:pt x="5034" y="292261"/>
                  </a:lnTo>
                  <a:lnTo>
                    <a:pt x="0" y="237743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25239" y="3087623"/>
              <a:ext cx="4724400" cy="2834640"/>
            </a:xfrm>
            <a:custGeom>
              <a:avLst/>
              <a:gdLst/>
              <a:ahLst/>
              <a:cxnLst/>
              <a:rect l="l" t="t" r="r" b="b"/>
              <a:pathLst>
                <a:path w="4724400" h="2834640">
                  <a:moveTo>
                    <a:pt x="4724400" y="2834640"/>
                  </a:moveTo>
                  <a:lnTo>
                    <a:pt x="4679912" y="2833142"/>
                  </a:lnTo>
                  <a:lnTo>
                    <a:pt x="4643580" y="2829058"/>
                  </a:lnTo>
                  <a:lnTo>
                    <a:pt x="4619083" y="2823002"/>
                  </a:lnTo>
                  <a:lnTo>
                    <a:pt x="4610100" y="2815590"/>
                  </a:lnTo>
                  <a:lnTo>
                    <a:pt x="4610100" y="1436370"/>
                  </a:lnTo>
                  <a:lnTo>
                    <a:pt x="4601116" y="1428946"/>
                  </a:lnTo>
                  <a:lnTo>
                    <a:pt x="4576619" y="1422892"/>
                  </a:lnTo>
                  <a:lnTo>
                    <a:pt x="4540287" y="1418814"/>
                  </a:lnTo>
                  <a:lnTo>
                    <a:pt x="4495800" y="1417320"/>
                  </a:lnTo>
                  <a:lnTo>
                    <a:pt x="4540287" y="1415825"/>
                  </a:lnTo>
                  <a:lnTo>
                    <a:pt x="4576619" y="1411747"/>
                  </a:lnTo>
                  <a:lnTo>
                    <a:pt x="4601116" y="1405693"/>
                  </a:lnTo>
                  <a:lnTo>
                    <a:pt x="4610100" y="1398270"/>
                  </a:lnTo>
                  <a:lnTo>
                    <a:pt x="4610100" y="19050"/>
                  </a:lnTo>
                  <a:lnTo>
                    <a:pt x="4619083" y="11626"/>
                  </a:lnTo>
                  <a:lnTo>
                    <a:pt x="4643580" y="5572"/>
                  </a:lnTo>
                  <a:lnTo>
                    <a:pt x="4679912" y="1494"/>
                  </a:lnTo>
                  <a:lnTo>
                    <a:pt x="4724400" y="0"/>
                  </a:lnTo>
                </a:path>
                <a:path w="4724400" h="2834640">
                  <a:moveTo>
                    <a:pt x="3986403" y="1136903"/>
                  </a:moveTo>
                  <a:lnTo>
                    <a:pt x="0" y="1753362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69612" y="3761332"/>
            <a:ext cx="306070" cy="143637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C00000"/>
                </a:solidFill>
                <a:latin typeface="Gothic Uralic"/>
                <a:cs typeface="Gothic Uralic"/>
              </a:rPr>
              <a:t>dim2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size =</a:t>
            </a:r>
            <a:r>
              <a:rPr sz="1800" b="1" spc="-14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4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4173474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79310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Recap:</a:t>
            </a:r>
            <a:r>
              <a:rPr spc="-60" dirty="0"/>
              <a:t> </a:t>
            </a:r>
            <a:r>
              <a:rPr spc="-5" dirty="0"/>
              <a:t>Arrays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2000" y="1905000"/>
            <a:ext cx="40144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Code Example: Array of</a:t>
            </a:r>
            <a:r>
              <a:rPr sz="2000" b="1" i="1" spc="6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integers</a:t>
            </a:r>
            <a:endParaRPr sz="2000" dirty="0">
              <a:latin typeface="TeXGyreAdventor"/>
              <a:cs typeface="TeXGyreAdventor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196328" y="2596895"/>
          <a:ext cx="2836544" cy="710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/>
                <a:gridCol w="706755"/>
                <a:gridCol w="709929"/>
                <a:gridCol w="709930"/>
              </a:tblGrid>
              <a:tr h="710184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10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45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…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…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482078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91245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0541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09835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3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1352" y="2682239"/>
            <a:ext cx="4358640" cy="15386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3495" rIns="0" bIns="0" rtlCol="0">
            <a:spAutoFit/>
          </a:bodyPr>
          <a:lstStyle/>
          <a:p>
            <a:pPr marL="91440" marR="2305050">
              <a:lnSpc>
                <a:spcPct val="200000"/>
              </a:lnSpc>
              <a:spcBef>
                <a:spcPts val="18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numbers[4];  </a:t>
            </a:r>
          </a:p>
          <a:p>
            <a:pPr marL="91440" marR="2305050">
              <a:lnSpc>
                <a:spcPct val="200000"/>
              </a:lnSpc>
              <a:spcBef>
                <a:spcPts val="18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numbers[0]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10;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numbers[1]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45;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8766810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9199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Recap: Addressing simple</a:t>
            </a:r>
            <a:r>
              <a:rPr spc="-70" dirty="0"/>
              <a:t> </a:t>
            </a:r>
            <a:r>
              <a:rPr spc="-5" dirty="0"/>
              <a:t>arrays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400" y="1600200"/>
            <a:ext cx="222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Code</a:t>
            </a:r>
            <a:r>
              <a:rPr sz="2400" b="1" i="1" spc="-7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Example</a:t>
            </a:r>
            <a:endParaRPr sz="2400" dirty="0">
              <a:latin typeface="TeXGyreAdventor"/>
              <a:cs typeface="TeXGyreAdventor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196328" y="2596895"/>
          <a:ext cx="2126614" cy="710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/>
                <a:gridCol w="706755"/>
                <a:gridCol w="709929"/>
              </a:tblGrid>
              <a:tr h="710184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10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45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…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482078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91245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0541" y="351632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352" y="2682239"/>
            <a:ext cx="4358640" cy="2554605"/>
          </a:xfrm>
          <a:custGeom>
            <a:avLst/>
            <a:gdLst/>
            <a:ahLst/>
            <a:cxnLst/>
            <a:rect l="l" t="t" r="r" b="b"/>
            <a:pathLst>
              <a:path w="4358640" h="2554604">
                <a:moveTo>
                  <a:pt x="4358640" y="0"/>
                </a:moveTo>
                <a:lnTo>
                  <a:pt x="0" y="0"/>
                </a:lnTo>
                <a:lnTo>
                  <a:pt x="0" y="2554224"/>
                </a:lnTo>
                <a:lnTo>
                  <a:pt x="4358640" y="2554224"/>
                </a:lnTo>
                <a:lnTo>
                  <a:pt x="43586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352" y="2682239"/>
            <a:ext cx="4358640" cy="255460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91440" marR="2305050">
              <a:lnSpc>
                <a:spcPct val="200000"/>
              </a:lnSpc>
              <a:spcBef>
                <a:spcPts val="18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numbers[3]; 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numbers[0]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10;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numbers[1]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45;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printf(“%d”,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numbers[0]);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87801" y="5485891"/>
            <a:ext cx="4986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Use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index number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within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square</a:t>
            </a:r>
            <a:r>
              <a:rPr sz="1800" b="1" spc="-17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brackets 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to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access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 single</a:t>
            </a:r>
            <a:r>
              <a:rPr sz="1800" b="1" spc="-6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item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0992" y="3355847"/>
            <a:ext cx="2710815" cy="2072005"/>
            <a:chOff x="1840992" y="3355847"/>
            <a:chExt cx="2710815" cy="2072005"/>
          </a:xfrm>
        </p:grpSpPr>
        <p:sp>
          <p:nvSpPr>
            <p:cNvPr id="17" name="object 17"/>
            <p:cNvSpPr/>
            <p:nvPr/>
          </p:nvSpPr>
          <p:spPr>
            <a:xfrm>
              <a:off x="3755136" y="4727447"/>
              <a:ext cx="790575" cy="694055"/>
            </a:xfrm>
            <a:custGeom>
              <a:avLst/>
              <a:gdLst/>
              <a:ahLst/>
              <a:cxnLst/>
              <a:rect l="l" t="t" r="r" b="b"/>
              <a:pathLst>
                <a:path w="790575" h="694054">
                  <a:moveTo>
                    <a:pt x="790066" y="693927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8612" y="3363467"/>
              <a:ext cx="1963420" cy="1435735"/>
            </a:xfrm>
            <a:custGeom>
              <a:avLst/>
              <a:gdLst/>
              <a:ahLst/>
              <a:cxnLst/>
              <a:rect l="l" t="t" r="r" b="b"/>
              <a:pathLst>
                <a:path w="1963420" h="1435735">
                  <a:moveTo>
                    <a:pt x="0" y="722376"/>
                  </a:moveTo>
                  <a:lnTo>
                    <a:pt x="4212" y="674457"/>
                  </a:lnTo>
                  <a:lnTo>
                    <a:pt x="16293" y="629828"/>
                  </a:lnTo>
                  <a:lnTo>
                    <a:pt x="35408" y="589444"/>
                  </a:lnTo>
                  <a:lnTo>
                    <a:pt x="60721" y="554259"/>
                  </a:lnTo>
                  <a:lnTo>
                    <a:pt x="91399" y="525230"/>
                  </a:lnTo>
                  <a:lnTo>
                    <a:pt x="126605" y="503312"/>
                  </a:lnTo>
                  <a:lnTo>
                    <a:pt x="165505" y="489461"/>
                  </a:lnTo>
                  <a:lnTo>
                    <a:pt x="207263" y="484632"/>
                  </a:lnTo>
                  <a:lnTo>
                    <a:pt x="249022" y="489461"/>
                  </a:lnTo>
                  <a:lnTo>
                    <a:pt x="287922" y="503312"/>
                  </a:lnTo>
                  <a:lnTo>
                    <a:pt x="323128" y="525230"/>
                  </a:lnTo>
                  <a:lnTo>
                    <a:pt x="353806" y="554259"/>
                  </a:lnTo>
                  <a:lnTo>
                    <a:pt x="379119" y="589444"/>
                  </a:lnTo>
                  <a:lnTo>
                    <a:pt x="398234" y="629828"/>
                  </a:lnTo>
                  <a:lnTo>
                    <a:pt x="410315" y="674457"/>
                  </a:lnTo>
                  <a:lnTo>
                    <a:pt x="414527" y="722376"/>
                  </a:lnTo>
                  <a:lnTo>
                    <a:pt x="410315" y="770294"/>
                  </a:lnTo>
                  <a:lnTo>
                    <a:pt x="398234" y="814923"/>
                  </a:lnTo>
                  <a:lnTo>
                    <a:pt x="379119" y="855307"/>
                  </a:lnTo>
                  <a:lnTo>
                    <a:pt x="353806" y="890492"/>
                  </a:lnTo>
                  <a:lnTo>
                    <a:pt x="323128" y="919521"/>
                  </a:lnTo>
                  <a:lnTo>
                    <a:pt x="287922" y="941439"/>
                  </a:lnTo>
                  <a:lnTo>
                    <a:pt x="249022" y="955290"/>
                  </a:lnTo>
                  <a:lnTo>
                    <a:pt x="207263" y="960120"/>
                  </a:lnTo>
                  <a:lnTo>
                    <a:pt x="165505" y="955290"/>
                  </a:lnTo>
                  <a:lnTo>
                    <a:pt x="126605" y="941439"/>
                  </a:lnTo>
                  <a:lnTo>
                    <a:pt x="91399" y="919521"/>
                  </a:lnTo>
                  <a:lnTo>
                    <a:pt x="60721" y="890492"/>
                  </a:lnTo>
                  <a:lnTo>
                    <a:pt x="35408" y="855307"/>
                  </a:lnTo>
                  <a:lnTo>
                    <a:pt x="16293" y="814923"/>
                  </a:lnTo>
                  <a:lnTo>
                    <a:pt x="4212" y="770294"/>
                  </a:lnTo>
                  <a:lnTo>
                    <a:pt x="0" y="722376"/>
                  </a:lnTo>
                  <a:close/>
                </a:path>
                <a:path w="1963420" h="1435735">
                  <a:moveTo>
                    <a:pt x="0" y="237744"/>
                  </a:moveTo>
                  <a:lnTo>
                    <a:pt x="4212" y="189825"/>
                  </a:lnTo>
                  <a:lnTo>
                    <a:pt x="16293" y="145196"/>
                  </a:lnTo>
                  <a:lnTo>
                    <a:pt x="35408" y="104812"/>
                  </a:lnTo>
                  <a:lnTo>
                    <a:pt x="60721" y="69627"/>
                  </a:lnTo>
                  <a:lnTo>
                    <a:pt x="91399" y="40598"/>
                  </a:lnTo>
                  <a:lnTo>
                    <a:pt x="126605" y="18680"/>
                  </a:lnTo>
                  <a:lnTo>
                    <a:pt x="165505" y="4829"/>
                  </a:lnTo>
                  <a:lnTo>
                    <a:pt x="207263" y="0"/>
                  </a:lnTo>
                  <a:lnTo>
                    <a:pt x="249022" y="4829"/>
                  </a:lnTo>
                  <a:lnTo>
                    <a:pt x="287922" y="18680"/>
                  </a:lnTo>
                  <a:lnTo>
                    <a:pt x="323128" y="40598"/>
                  </a:lnTo>
                  <a:lnTo>
                    <a:pt x="353806" y="69627"/>
                  </a:lnTo>
                  <a:lnTo>
                    <a:pt x="379119" y="104812"/>
                  </a:lnTo>
                  <a:lnTo>
                    <a:pt x="398234" y="145196"/>
                  </a:lnTo>
                  <a:lnTo>
                    <a:pt x="410315" y="189825"/>
                  </a:lnTo>
                  <a:lnTo>
                    <a:pt x="414527" y="237744"/>
                  </a:lnTo>
                  <a:lnTo>
                    <a:pt x="410315" y="285662"/>
                  </a:lnTo>
                  <a:lnTo>
                    <a:pt x="398234" y="330291"/>
                  </a:lnTo>
                  <a:lnTo>
                    <a:pt x="379119" y="370675"/>
                  </a:lnTo>
                  <a:lnTo>
                    <a:pt x="353806" y="405860"/>
                  </a:lnTo>
                  <a:lnTo>
                    <a:pt x="323128" y="434889"/>
                  </a:lnTo>
                  <a:lnTo>
                    <a:pt x="287922" y="456807"/>
                  </a:lnTo>
                  <a:lnTo>
                    <a:pt x="249022" y="470658"/>
                  </a:lnTo>
                  <a:lnTo>
                    <a:pt x="207263" y="475488"/>
                  </a:lnTo>
                  <a:lnTo>
                    <a:pt x="165505" y="470658"/>
                  </a:lnTo>
                  <a:lnTo>
                    <a:pt x="126605" y="456807"/>
                  </a:lnTo>
                  <a:lnTo>
                    <a:pt x="91399" y="434889"/>
                  </a:lnTo>
                  <a:lnTo>
                    <a:pt x="60721" y="405860"/>
                  </a:lnTo>
                  <a:lnTo>
                    <a:pt x="35408" y="370675"/>
                  </a:lnTo>
                  <a:lnTo>
                    <a:pt x="16293" y="330291"/>
                  </a:lnTo>
                  <a:lnTo>
                    <a:pt x="4212" y="285662"/>
                  </a:lnTo>
                  <a:lnTo>
                    <a:pt x="0" y="237744"/>
                  </a:lnTo>
                  <a:close/>
                </a:path>
                <a:path w="1963420" h="1435735">
                  <a:moveTo>
                    <a:pt x="1597152" y="1197864"/>
                  </a:moveTo>
                  <a:lnTo>
                    <a:pt x="1601983" y="1143346"/>
                  </a:lnTo>
                  <a:lnTo>
                    <a:pt x="1615746" y="1093303"/>
                  </a:lnTo>
                  <a:lnTo>
                    <a:pt x="1637340" y="1049160"/>
                  </a:lnTo>
                  <a:lnTo>
                    <a:pt x="1665665" y="1012344"/>
                  </a:lnTo>
                  <a:lnTo>
                    <a:pt x="1699622" y="984281"/>
                  </a:lnTo>
                  <a:lnTo>
                    <a:pt x="1738110" y="966398"/>
                  </a:lnTo>
                  <a:lnTo>
                    <a:pt x="1780032" y="960120"/>
                  </a:lnTo>
                  <a:lnTo>
                    <a:pt x="1821953" y="966398"/>
                  </a:lnTo>
                  <a:lnTo>
                    <a:pt x="1860441" y="984281"/>
                  </a:lnTo>
                  <a:lnTo>
                    <a:pt x="1894398" y="1012344"/>
                  </a:lnTo>
                  <a:lnTo>
                    <a:pt x="1922723" y="1049160"/>
                  </a:lnTo>
                  <a:lnTo>
                    <a:pt x="1944317" y="1093303"/>
                  </a:lnTo>
                  <a:lnTo>
                    <a:pt x="1958080" y="1143346"/>
                  </a:lnTo>
                  <a:lnTo>
                    <a:pt x="1962912" y="1197864"/>
                  </a:lnTo>
                  <a:lnTo>
                    <a:pt x="1958080" y="1252381"/>
                  </a:lnTo>
                  <a:lnTo>
                    <a:pt x="1944317" y="1302424"/>
                  </a:lnTo>
                  <a:lnTo>
                    <a:pt x="1922723" y="1346567"/>
                  </a:lnTo>
                  <a:lnTo>
                    <a:pt x="1894398" y="1383383"/>
                  </a:lnTo>
                  <a:lnTo>
                    <a:pt x="1860441" y="1411446"/>
                  </a:lnTo>
                  <a:lnTo>
                    <a:pt x="1821953" y="1429329"/>
                  </a:lnTo>
                  <a:lnTo>
                    <a:pt x="1780032" y="1435608"/>
                  </a:lnTo>
                  <a:lnTo>
                    <a:pt x="1738110" y="1429329"/>
                  </a:lnTo>
                  <a:lnTo>
                    <a:pt x="1699622" y="1411446"/>
                  </a:lnTo>
                  <a:lnTo>
                    <a:pt x="1665665" y="1383383"/>
                  </a:lnTo>
                  <a:lnTo>
                    <a:pt x="1637340" y="1346567"/>
                  </a:lnTo>
                  <a:lnTo>
                    <a:pt x="1615746" y="1302424"/>
                  </a:lnTo>
                  <a:lnTo>
                    <a:pt x="1601983" y="1252381"/>
                  </a:lnTo>
                  <a:lnTo>
                    <a:pt x="1597152" y="1197864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9608058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8917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Addressing </a:t>
            </a:r>
            <a:r>
              <a:rPr spc="5" dirty="0"/>
              <a:t>a </a:t>
            </a:r>
            <a:r>
              <a:rPr spc="-5" dirty="0"/>
              <a:t>two-dimensional</a:t>
            </a:r>
            <a:r>
              <a:rPr spc="-55" dirty="0"/>
              <a:t> </a:t>
            </a:r>
            <a:r>
              <a:rPr spc="-5" dirty="0"/>
              <a:t>array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676400"/>
            <a:ext cx="222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Code</a:t>
            </a:r>
            <a:r>
              <a:rPr sz="2400" b="1" i="1" spc="-7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400" b="1" i="1" dirty="0">
                <a:solidFill>
                  <a:srgbClr val="252525"/>
                </a:solidFill>
                <a:latin typeface="TeXGyreAdventor"/>
                <a:cs typeface="TeXGyreAdventor"/>
              </a:rPr>
              <a:t>Example</a:t>
            </a:r>
            <a:endParaRPr sz="2400" dirty="0">
              <a:latin typeface="TeXGyreAdventor"/>
              <a:cs typeface="TeXGyreAdvento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3516" y="1820926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3065" y="1820926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92359" y="1820926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1352" y="2682239"/>
            <a:ext cx="4358640" cy="2554605"/>
          </a:xfrm>
          <a:custGeom>
            <a:avLst/>
            <a:gdLst/>
            <a:ahLst/>
            <a:cxnLst/>
            <a:rect l="l" t="t" r="r" b="b"/>
            <a:pathLst>
              <a:path w="4358640" h="2554604">
                <a:moveTo>
                  <a:pt x="4358640" y="0"/>
                </a:moveTo>
                <a:lnTo>
                  <a:pt x="0" y="0"/>
                </a:lnTo>
                <a:lnTo>
                  <a:pt x="0" y="2554224"/>
                </a:lnTo>
                <a:lnTo>
                  <a:pt x="4358640" y="2554224"/>
                </a:lnTo>
                <a:lnTo>
                  <a:pt x="43586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1352" y="2682239"/>
            <a:ext cx="4358640" cy="255460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91440" marR="1326515">
              <a:lnSpc>
                <a:spcPct val="200000"/>
              </a:lnSpc>
              <a:spcBef>
                <a:spcPts val="185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numbers[3][4] =</a:t>
            </a:r>
            <a:r>
              <a:rPr sz="1600" b="1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{0}; 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numbers[0][1]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10;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numbers[2][2]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600" b="1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45;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printf(“%d”,</a:t>
            </a:r>
            <a:r>
              <a:rPr sz="160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numbers[2][2]);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7801" y="5485891"/>
            <a:ext cx="5086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Use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the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index numbers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within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square</a:t>
            </a:r>
            <a:r>
              <a:rPr sz="1800" b="1" spc="-175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brackets 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to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access </a:t>
            </a:r>
            <a:r>
              <a:rPr sz="1800" b="1" dirty="0">
                <a:solidFill>
                  <a:srgbClr val="C00000"/>
                </a:solidFill>
                <a:latin typeface="Gothic Uralic"/>
                <a:cs typeface="Gothic Uralic"/>
              </a:rPr>
              <a:t>a single</a:t>
            </a:r>
            <a:r>
              <a:rPr sz="1800" b="1" spc="-6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Gothic Uralic"/>
                <a:cs typeface="Gothic Uralic"/>
              </a:rPr>
              <a:t>item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41191" y="4312920"/>
            <a:ext cx="1741170" cy="1111885"/>
            <a:chOff x="3441191" y="4312920"/>
            <a:chExt cx="1741170" cy="1111885"/>
          </a:xfrm>
        </p:grpSpPr>
        <p:sp>
          <p:nvSpPr>
            <p:cNvPr id="16" name="object 16"/>
            <p:cNvSpPr/>
            <p:nvPr/>
          </p:nvSpPr>
          <p:spPr>
            <a:xfrm>
              <a:off x="4066031" y="4724400"/>
              <a:ext cx="1109980" cy="694055"/>
            </a:xfrm>
            <a:custGeom>
              <a:avLst/>
              <a:gdLst/>
              <a:ahLst/>
              <a:cxnLst/>
              <a:rect l="l" t="t" r="r" b="b"/>
              <a:pathLst>
                <a:path w="1109979" h="694054">
                  <a:moveTo>
                    <a:pt x="1109979" y="693928"/>
                  </a:moveTo>
                  <a:lnTo>
                    <a:pt x="0" y="0"/>
                  </a:lnTo>
                </a:path>
              </a:pathLst>
            </a:custGeom>
            <a:ln w="1219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8811" y="4320540"/>
              <a:ext cx="725805" cy="475615"/>
            </a:xfrm>
            <a:custGeom>
              <a:avLst/>
              <a:gdLst/>
              <a:ahLst/>
              <a:cxnLst/>
              <a:rect l="l" t="t" r="r" b="b"/>
              <a:pathLst>
                <a:path w="725804" h="475614">
                  <a:moveTo>
                    <a:pt x="0" y="237744"/>
                  </a:moveTo>
                  <a:lnTo>
                    <a:pt x="4748" y="199176"/>
                  </a:lnTo>
                  <a:lnTo>
                    <a:pt x="18495" y="162592"/>
                  </a:lnTo>
                  <a:lnTo>
                    <a:pt x="40493" y="128480"/>
                  </a:lnTo>
                  <a:lnTo>
                    <a:pt x="69994" y="97328"/>
                  </a:lnTo>
                  <a:lnTo>
                    <a:pt x="106251" y="69627"/>
                  </a:lnTo>
                  <a:lnTo>
                    <a:pt x="148516" y="45866"/>
                  </a:lnTo>
                  <a:lnTo>
                    <a:pt x="196043" y="26533"/>
                  </a:lnTo>
                  <a:lnTo>
                    <a:pt x="248082" y="12118"/>
                  </a:lnTo>
                  <a:lnTo>
                    <a:pt x="303888" y="3111"/>
                  </a:lnTo>
                  <a:lnTo>
                    <a:pt x="362712" y="0"/>
                  </a:lnTo>
                  <a:lnTo>
                    <a:pt x="421535" y="3111"/>
                  </a:lnTo>
                  <a:lnTo>
                    <a:pt x="477341" y="12118"/>
                  </a:lnTo>
                  <a:lnTo>
                    <a:pt x="529380" y="26533"/>
                  </a:lnTo>
                  <a:lnTo>
                    <a:pt x="576907" y="45866"/>
                  </a:lnTo>
                  <a:lnTo>
                    <a:pt x="619172" y="69627"/>
                  </a:lnTo>
                  <a:lnTo>
                    <a:pt x="655429" y="97328"/>
                  </a:lnTo>
                  <a:lnTo>
                    <a:pt x="684930" y="128480"/>
                  </a:lnTo>
                  <a:lnTo>
                    <a:pt x="706928" y="162592"/>
                  </a:lnTo>
                  <a:lnTo>
                    <a:pt x="720675" y="199176"/>
                  </a:lnTo>
                  <a:lnTo>
                    <a:pt x="725424" y="237744"/>
                  </a:lnTo>
                  <a:lnTo>
                    <a:pt x="720675" y="276311"/>
                  </a:lnTo>
                  <a:lnTo>
                    <a:pt x="706928" y="312895"/>
                  </a:lnTo>
                  <a:lnTo>
                    <a:pt x="684930" y="347007"/>
                  </a:lnTo>
                  <a:lnTo>
                    <a:pt x="655429" y="378159"/>
                  </a:lnTo>
                  <a:lnTo>
                    <a:pt x="619172" y="405860"/>
                  </a:lnTo>
                  <a:lnTo>
                    <a:pt x="576907" y="429621"/>
                  </a:lnTo>
                  <a:lnTo>
                    <a:pt x="529380" y="448954"/>
                  </a:lnTo>
                  <a:lnTo>
                    <a:pt x="477341" y="463369"/>
                  </a:lnTo>
                  <a:lnTo>
                    <a:pt x="421535" y="472376"/>
                  </a:lnTo>
                  <a:lnTo>
                    <a:pt x="362712" y="475488"/>
                  </a:lnTo>
                  <a:lnTo>
                    <a:pt x="303888" y="472376"/>
                  </a:lnTo>
                  <a:lnTo>
                    <a:pt x="248082" y="463369"/>
                  </a:lnTo>
                  <a:lnTo>
                    <a:pt x="196043" y="448954"/>
                  </a:lnTo>
                  <a:lnTo>
                    <a:pt x="148516" y="429621"/>
                  </a:lnTo>
                  <a:lnTo>
                    <a:pt x="106251" y="405860"/>
                  </a:lnTo>
                  <a:lnTo>
                    <a:pt x="69994" y="378159"/>
                  </a:lnTo>
                  <a:lnTo>
                    <a:pt x="40493" y="347007"/>
                  </a:lnTo>
                  <a:lnTo>
                    <a:pt x="18495" y="312895"/>
                  </a:lnTo>
                  <a:lnTo>
                    <a:pt x="4748" y="276311"/>
                  </a:lnTo>
                  <a:lnTo>
                    <a:pt x="0" y="237744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287511" y="2328672"/>
          <a:ext cx="2126614" cy="2834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/>
                <a:gridCol w="706755"/>
                <a:gridCol w="709929"/>
              </a:tblGrid>
              <a:tr h="710184">
                <a:tc>
                  <a:txBody>
                    <a:bodyPr/>
                    <a:lstStyle/>
                    <a:p>
                      <a:pPr marR="284480" algn="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10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209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10184">
                <a:tc>
                  <a:txBody>
                    <a:bodyPr/>
                    <a:lstStyle/>
                    <a:p>
                      <a:pPr marR="284480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82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05612">
                <a:tc>
                  <a:txBody>
                    <a:bodyPr/>
                    <a:lstStyle/>
                    <a:p>
                      <a:pPr marR="284480" algn="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18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18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spc="10" dirty="0">
                          <a:latin typeface="Gothic Uralic"/>
                          <a:cs typeface="Gothic Uralic"/>
                        </a:rPr>
                        <a:t>45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018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  <a:tr h="708659">
                <a:tc>
                  <a:txBody>
                    <a:bodyPr/>
                    <a:lstStyle/>
                    <a:p>
                      <a:pPr marR="284480" algn="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65"/>
                        </a:spcBef>
                      </a:pPr>
                      <a:r>
                        <a:rPr sz="1800" dirty="0">
                          <a:latin typeface="Gothic Uralic"/>
                          <a:cs typeface="Gothic Uralic"/>
                        </a:rPr>
                        <a:t>0</a:t>
                      </a:r>
                      <a:endParaRPr sz="1800">
                        <a:latin typeface="Gothic Uralic"/>
                        <a:cs typeface="Gothic Uralic"/>
                      </a:endParaRPr>
                    </a:p>
                  </a:txBody>
                  <a:tcPr marL="0" marR="0" marT="211454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DEDEE5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7873110" y="25247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64220" y="3240735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110" y="4662932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3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3110" y="3938981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72305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616648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Practice</a:t>
            </a:r>
            <a:r>
              <a:rPr spc="-100" dirty="0"/>
              <a:t> </a:t>
            </a:r>
            <a:r>
              <a:rPr spc="5" dirty="0"/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6800" y="1371600"/>
            <a:ext cx="10824845" cy="4781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Working with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multidimensional arrays (and</a:t>
            </a:r>
            <a:r>
              <a:rPr sz="2000" b="1" i="1" spc="6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functions)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TeXGyreAdventor"/>
              <a:cs typeface="TeXGyreAdventor"/>
            </a:endParaRPr>
          </a:p>
          <a:p>
            <a:pPr marL="469900" indent="-457835" algn="just">
              <a:lnSpc>
                <a:spcPct val="100000"/>
              </a:lnSpc>
              <a:buClr>
                <a:srgbClr val="4966AC"/>
              </a:buClr>
              <a:buAutoNum type="arabicPeriod"/>
              <a:tabLst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Create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program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that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can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add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two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matrices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same</a:t>
            </a:r>
            <a:r>
              <a:rPr sz="2000" spc="-6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size.</a:t>
            </a:r>
            <a:endParaRPr sz="2000" dirty="0">
              <a:latin typeface="Gothic Uralic"/>
              <a:cs typeface="Gothic Uralic"/>
            </a:endParaRPr>
          </a:p>
          <a:p>
            <a:pPr marL="469900" marR="531495" indent="-457835" algn="just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To do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this,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define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TWO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matrices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of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same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dimensions </a:t>
            </a:r>
            <a:r>
              <a:rPr sz="2000" spc="-20" dirty="0">
                <a:solidFill>
                  <a:srgbClr val="252525"/>
                </a:solidFill>
                <a:latin typeface="Gothic Uralic"/>
                <a:cs typeface="Gothic Uralic"/>
              </a:rPr>
              <a:t>(e.g.,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3 x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3)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and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fill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each  location in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matrix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with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different integer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value </a:t>
            </a:r>
            <a:r>
              <a:rPr sz="2000" spc="-20" dirty="0">
                <a:solidFill>
                  <a:srgbClr val="252525"/>
                </a:solidFill>
                <a:latin typeface="Gothic Uralic"/>
                <a:cs typeface="Gothic Uralic"/>
              </a:rPr>
              <a:t>(e.g.,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values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1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9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for a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3 x 3  matrix).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 algn="just">
              <a:lnSpc>
                <a:spcPct val="100000"/>
              </a:lnSpc>
              <a:spcBef>
                <a:spcPts val="1085"/>
              </a:spcBef>
              <a:buClr>
                <a:srgbClr val="4966AC"/>
              </a:buClr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Perform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correct addition</a:t>
            </a:r>
            <a:r>
              <a:rPr sz="2000" spc="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operation.</a:t>
            </a:r>
            <a:endParaRPr sz="2000" dirty="0">
              <a:latin typeface="Gothic Uralic"/>
              <a:cs typeface="Gothic Uralic"/>
            </a:endParaRPr>
          </a:p>
          <a:p>
            <a:pPr marL="469900" indent="-457835" algn="just">
              <a:lnSpc>
                <a:spcPct val="100000"/>
              </a:lnSpc>
              <a:spcBef>
                <a:spcPts val="1080"/>
              </a:spcBef>
              <a:buClr>
                <a:srgbClr val="4966AC"/>
              </a:buClr>
              <a:buAutoNum type="arabicPeriod"/>
              <a:tabLst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Print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5" dirty="0">
                <a:solidFill>
                  <a:srgbClr val="252525"/>
                </a:solidFill>
                <a:latin typeface="Gothic Uralic"/>
                <a:cs typeface="Gothic Uralic"/>
              </a:rPr>
              <a:t>two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initial matrices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onto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screen, so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that they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look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something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like</a:t>
            </a:r>
            <a:r>
              <a:rPr sz="2000" spc="-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this: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966AC"/>
              </a:buClr>
              <a:buFont typeface="Gothic Uralic"/>
              <a:buAutoNum type="arabicPeriod"/>
            </a:pP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tabLst>
                <a:tab pos="749935" algn="l"/>
                <a:tab pos="1030605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0	1	2</a:t>
            </a: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tabLst>
                <a:tab pos="749935" algn="l"/>
                <a:tab pos="1030605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3	4	5</a:t>
            </a: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tabLst>
                <a:tab pos="749935" algn="l"/>
                <a:tab pos="1029335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6	7	8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Gothic Uralic"/>
              <a:cs typeface="Gothic Uralic"/>
            </a:endParaRPr>
          </a:p>
          <a:p>
            <a:pPr marL="469900" indent="-457835" algn="just">
              <a:lnSpc>
                <a:spcPct val="100000"/>
              </a:lnSpc>
              <a:spcBef>
                <a:spcPts val="5"/>
              </a:spcBef>
              <a:buClr>
                <a:srgbClr val="4966AC"/>
              </a:buClr>
              <a:buAutoNum type="arabicPeriod" startAt="5"/>
              <a:tabLst>
                <a:tab pos="469900" algn="l"/>
              </a:tabLst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Print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out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onto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screen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 matrix that is the 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result of </a:t>
            </a:r>
            <a:r>
              <a:rPr sz="200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2000" spc="-4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addition.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009394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3195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Read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6800" y="1905000"/>
            <a:ext cx="3091815" cy="1548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Kernighan and</a:t>
            </a:r>
            <a:r>
              <a:rPr sz="2000" spc="-3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75" dirty="0">
                <a:solidFill>
                  <a:srgbClr val="252525"/>
                </a:solidFill>
                <a:latin typeface="Gothic Uralic"/>
                <a:cs typeface="Gothic Uralic"/>
              </a:rPr>
              <a:t>Ritchie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Section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1.6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&amp;</a:t>
            </a:r>
            <a:r>
              <a:rPr sz="2000" spc="3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Gothic Uralic"/>
                <a:cs typeface="Gothic Uralic"/>
              </a:rPr>
              <a:t>1.7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latin typeface="Gothic Uralic"/>
              <a:cs typeface="Gothic Uralic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Chapter</a:t>
            </a:r>
            <a:r>
              <a:rPr sz="2000" spc="-1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othic Uralic"/>
                <a:cs typeface="Gothic Uralic"/>
              </a:rPr>
              <a:t>4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890266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9000" y="165100"/>
            <a:ext cx="47371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FDFDFD"/>
                </a:solidFill>
                <a:latin typeface="Gothic Uralic"/>
                <a:cs typeface="Gothic Uralic"/>
              </a:rPr>
              <a:t>Next</a:t>
            </a:r>
            <a:r>
              <a:rPr sz="4000" b="1" spc="-110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Lab</a:t>
            </a:r>
            <a:endParaRPr sz="40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3000" y="2133600"/>
            <a:ext cx="2304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36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1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Gothic Uralic"/>
                <a:cs typeface="Gothic Uralic"/>
              </a:rPr>
              <a:t>Problem-solving</a:t>
            </a:r>
            <a:endParaRPr sz="20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3920489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2320" y="165100"/>
            <a:ext cx="587502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More</a:t>
            </a:r>
            <a:r>
              <a:rPr spc="-90" dirty="0"/>
              <a:t> </a:t>
            </a:r>
            <a:r>
              <a:rPr spc="5" dirty="0"/>
              <a:t>Control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898" y="1719962"/>
            <a:ext cx="9199245" cy="290322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000" b="1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Loops</a:t>
            </a:r>
            <a:endParaRPr sz="2000" dirty="0">
              <a:latin typeface="TeXGyreAdventor"/>
              <a:cs typeface="TeXGyreAdventor"/>
            </a:endParaRPr>
          </a:p>
          <a:p>
            <a:pPr marL="469900">
              <a:lnSpc>
                <a:spcPct val="100000"/>
              </a:lnSpc>
              <a:spcBef>
                <a:spcPts val="1020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We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often want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to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perform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an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action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multiple</a:t>
            </a:r>
            <a:r>
              <a:rPr sz="1800" spc="-9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times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Most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programming languages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include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loop statements to make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this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Gothic Uralic"/>
                <a:cs typeface="Gothic Uralic"/>
              </a:rPr>
              <a:t>possible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Basically,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there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are three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kinds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of 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in</a:t>
            </a:r>
            <a:r>
              <a:rPr sz="1800" spc="-27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C:</a:t>
            </a:r>
            <a:endParaRPr sz="1800" dirty="0">
              <a:latin typeface="Gothic Uralic"/>
              <a:cs typeface="Gothic Uralic"/>
            </a:endParaRPr>
          </a:p>
          <a:p>
            <a:pPr marL="927100">
              <a:lnSpc>
                <a:spcPct val="100000"/>
              </a:lnSpc>
              <a:spcBef>
                <a:spcPts val="1035"/>
              </a:spcBef>
            </a:pPr>
            <a:r>
              <a:rPr sz="1800" spc="8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85" dirty="0">
                <a:solidFill>
                  <a:srgbClr val="252525"/>
                </a:solidFill>
                <a:latin typeface="Gothic Uralic"/>
                <a:cs typeface="Gothic Uralic"/>
              </a:rPr>
              <a:t>while</a:t>
            </a:r>
            <a:r>
              <a:rPr sz="1800" spc="-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  <a:p>
            <a:pPr marL="9271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-30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do-while loop</a:t>
            </a:r>
            <a:endParaRPr sz="1800" dirty="0">
              <a:latin typeface="Gothic Uralic"/>
              <a:cs typeface="Gothic Uralic"/>
            </a:endParaRPr>
          </a:p>
          <a:p>
            <a:pPr marL="927100">
              <a:lnSpc>
                <a:spcPct val="100000"/>
              </a:lnSpc>
              <a:spcBef>
                <a:spcPts val="1030"/>
              </a:spcBef>
            </a:pPr>
            <a:r>
              <a:rPr sz="1800" spc="13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30" dirty="0">
                <a:solidFill>
                  <a:srgbClr val="252525"/>
                </a:solidFill>
                <a:latin typeface="Gothic Uralic"/>
                <a:cs typeface="Gothic Uralic"/>
              </a:rPr>
              <a:t>for</a:t>
            </a:r>
            <a:r>
              <a:rPr sz="1800" spc="-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</a:t>
            </a:r>
            <a:endParaRPr sz="1800" dirty="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14960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9200" y="18288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1600" y="4026408"/>
            <a:ext cx="8562340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while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(condition)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instructions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to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repeated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important: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include an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 that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affects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the</a:t>
            </a:r>
            <a:r>
              <a:rPr sz="1600" spc="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condition!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3" y="0"/>
              <a:ext cx="2149602" cy="1152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3000" y="17526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6832" y="6223203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1600" y="4026408"/>
            <a:ext cx="8562340" cy="17424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270" rIns="0" bIns="0" rtlCol="0">
            <a:spAutoFit/>
          </a:bodyPr>
          <a:lstStyle/>
          <a:p>
            <a:pPr marL="91440" marR="6754495">
              <a:lnSpc>
                <a:spcPct val="99000"/>
              </a:lnSpc>
              <a:spcBef>
                <a:spcPts val="10"/>
              </a:spcBef>
            </a:pPr>
            <a:r>
              <a:rPr sz="1600" b="1" dirty="0">
                <a:latin typeface="Courier New" panose="02070309020205020404"/>
                <a:cs typeface="Courier New" panose="02070309020205020404"/>
              </a:rPr>
              <a:t>int i = 0;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 </a:t>
            </a:r>
          </a:p>
          <a:p>
            <a:pPr marL="91440" marR="6754495">
              <a:lnSpc>
                <a:spcPct val="99000"/>
              </a:lnSpc>
              <a:spcBef>
                <a:spcPts val="10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b="1" spc="5" dirty="0">
                <a:latin typeface="Courier New" panose="02070309020205020404"/>
                <a:cs typeface="Courier New" panose="02070309020205020404"/>
              </a:rPr>
              <a:t>k =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2;</a:t>
            </a:r>
          </a:p>
          <a:p>
            <a:pPr marL="91440" marR="6754495">
              <a:lnSpc>
                <a:spcPct val="99000"/>
              </a:lnSpc>
              <a:spcBef>
                <a:spcPts val="1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i &lt; k</a:t>
            </a:r>
            <a:r>
              <a:rPr sz="16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i++;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201525" cy="1176655"/>
            <a:chOff x="-3047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1524" y="1524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" y="1524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3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3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42544" y="0"/>
            <a:ext cx="2149602" cy="1152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8898" y="165049"/>
            <a:ext cx="1460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Loops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3000" y="1828800"/>
            <a:ext cx="6624955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While</a:t>
            </a:r>
            <a:r>
              <a:rPr sz="2000" b="1" i="1" spc="-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b="1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loop</a:t>
            </a:r>
            <a:endParaRPr sz="20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TeXGyreAdventor"/>
              <a:cs typeface="TeXGyreAdventor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No </a:t>
            </a:r>
            <a:r>
              <a:rPr sz="1800" spc="5" dirty="0">
                <a:solidFill>
                  <a:srgbClr val="252525"/>
                </a:solidFill>
                <a:latin typeface="Gothic Uralic"/>
                <a:cs typeface="Gothic Uralic"/>
              </a:rPr>
              <a:t>explicit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control variable,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only a</a:t>
            </a:r>
            <a:r>
              <a:rPr sz="1800" spc="-2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Performance depends on </a:t>
            </a:r>
            <a:r>
              <a:rPr sz="1800" spc="-10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spc="-16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</a:t>
            </a:r>
            <a:endParaRPr sz="1800" dirty="0">
              <a:latin typeface="Gothic Uralic"/>
              <a:cs typeface="Gothic Uralic"/>
            </a:endParaRPr>
          </a:p>
          <a:p>
            <a:pPr marL="46926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Danger of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infinite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loops </a:t>
            </a:r>
            <a:r>
              <a:rPr sz="1800" spc="10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condition </a:t>
            </a:r>
            <a:r>
              <a:rPr sz="1800" spc="-5" dirty="0">
                <a:solidFill>
                  <a:srgbClr val="252525"/>
                </a:solidFill>
                <a:latin typeface="Gothic Uralic"/>
                <a:cs typeface="Gothic Uralic"/>
              </a:rPr>
              <a:t>never </a:t>
            </a:r>
            <a:r>
              <a:rPr sz="1800" dirty="0">
                <a:solidFill>
                  <a:srgbClr val="252525"/>
                </a:solidFill>
                <a:latin typeface="Gothic Uralic"/>
                <a:cs typeface="Gothic Uralic"/>
              </a:rPr>
              <a:t>yields</a:t>
            </a:r>
            <a:r>
              <a:rPr sz="1800" spc="-32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Gothic Uralic"/>
                <a:cs typeface="Gothic Uralic"/>
              </a:rPr>
              <a:t>false!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6251" y="4778502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i =</a:t>
            </a:r>
            <a:r>
              <a:rPr sz="1800" spc="-10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0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1600" y="4026408"/>
            <a:ext cx="8562340" cy="181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13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int i = 0;</a:t>
            </a:r>
            <a:r>
              <a:rPr sz="1600" spc="-6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baseline="-3000" dirty="0">
                <a:solidFill>
                  <a:srgbClr val="006FC0"/>
                </a:solidFill>
                <a:latin typeface="Gothic Uralic"/>
                <a:cs typeface="Gothic Uralic"/>
              </a:rPr>
              <a:t>1</a:t>
            </a:r>
            <a:endParaRPr sz="2700" baseline="-3000">
              <a:latin typeface="Gothic Uralic"/>
              <a:cs typeface="Gothic Uralic"/>
            </a:endParaRPr>
          </a:p>
          <a:p>
            <a:pPr marL="91440">
              <a:lnSpc>
                <a:spcPts val="182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k =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ts val="2040"/>
              </a:lnSpc>
              <a:tabLst>
                <a:tab pos="2212975" algn="l"/>
              </a:tabLst>
            </a:pPr>
            <a:r>
              <a:rPr sz="2400" spc="-7" baseline="2000" dirty="0">
                <a:latin typeface="Courier New" panose="02070309020205020404"/>
                <a:cs typeface="Courier New" panose="02070309020205020404"/>
              </a:rPr>
              <a:t>while( </a:t>
            </a:r>
            <a:r>
              <a:rPr sz="2400" b="1" baseline="2000" dirty="0">
                <a:latin typeface="Courier New" panose="02070309020205020404"/>
                <a:cs typeface="Courier New" panose="02070309020205020404"/>
              </a:rPr>
              <a:t>i &lt; k</a:t>
            </a:r>
            <a:r>
              <a:rPr sz="2400" b="1" spc="-7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baseline="20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772" baseline="2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006FC0"/>
                </a:solidFill>
                <a:latin typeface="Gothic Uralic"/>
                <a:cs typeface="Gothic Uralic"/>
              </a:rPr>
              <a:t>2	</a:t>
            </a: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true</a:t>
            </a:r>
            <a:endParaRPr sz="1800">
              <a:latin typeface="Gothic Uralic"/>
              <a:cs typeface="Gothic Uralic"/>
            </a:endParaRPr>
          </a:p>
          <a:p>
            <a:pPr marL="91440">
              <a:lnSpc>
                <a:spcPts val="1875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printf("Turn %d",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i);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7975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i++;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48048" y="4637659"/>
            <a:ext cx="204470" cy="279400"/>
          </a:xfrm>
          <a:custGeom>
            <a:avLst/>
            <a:gdLst/>
            <a:ahLst/>
            <a:cxnLst/>
            <a:rect l="l" t="t" r="r" b="b"/>
            <a:pathLst>
              <a:path w="204470" h="279400">
                <a:moveTo>
                  <a:pt x="64622" y="250007"/>
                </a:moveTo>
                <a:lnTo>
                  <a:pt x="55625" y="255905"/>
                </a:lnTo>
                <a:lnTo>
                  <a:pt x="31368" y="269748"/>
                </a:lnTo>
                <a:lnTo>
                  <a:pt x="28193" y="271272"/>
                </a:lnTo>
                <a:lnTo>
                  <a:pt x="25186" y="272806"/>
                </a:lnTo>
                <a:lnTo>
                  <a:pt x="116712" y="278892"/>
                </a:lnTo>
                <a:lnTo>
                  <a:pt x="122809" y="273558"/>
                </a:lnTo>
                <a:lnTo>
                  <a:pt x="123289" y="266954"/>
                </a:lnTo>
                <a:lnTo>
                  <a:pt x="123698" y="259588"/>
                </a:lnTo>
                <a:lnTo>
                  <a:pt x="118490" y="253492"/>
                </a:lnTo>
                <a:lnTo>
                  <a:pt x="111378" y="253111"/>
                </a:lnTo>
                <a:lnTo>
                  <a:pt x="64622" y="250007"/>
                </a:lnTo>
                <a:close/>
              </a:path>
              <a:path w="204470" h="279400">
                <a:moveTo>
                  <a:pt x="15042" y="272137"/>
                </a:moveTo>
                <a:lnTo>
                  <a:pt x="21971" y="274447"/>
                </a:lnTo>
                <a:lnTo>
                  <a:pt x="25186" y="272806"/>
                </a:lnTo>
                <a:lnTo>
                  <a:pt x="15042" y="272137"/>
                </a:lnTo>
                <a:close/>
              </a:path>
              <a:path w="204470" h="279400">
                <a:moveTo>
                  <a:pt x="63706" y="220352"/>
                </a:moveTo>
                <a:lnTo>
                  <a:pt x="63373" y="220599"/>
                </a:lnTo>
                <a:lnTo>
                  <a:pt x="41783" y="234569"/>
                </a:lnTo>
                <a:lnTo>
                  <a:pt x="18796" y="247650"/>
                </a:lnTo>
                <a:lnTo>
                  <a:pt x="16890" y="248539"/>
                </a:lnTo>
                <a:lnTo>
                  <a:pt x="13794" y="250118"/>
                </a:lnTo>
                <a:lnTo>
                  <a:pt x="8519" y="258159"/>
                </a:lnTo>
                <a:lnTo>
                  <a:pt x="8127" y="259334"/>
                </a:lnTo>
                <a:lnTo>
                  <a:pt x="11175" y="265557"/>
                </a:lnTo>
                <a:lnTo>
                  <a:pt x="14350" y="271907"/>
                </a:lnTo>
                <a:lnTo>
                  <a:pt x="15042" y="272137"/>
                </a:lnTo>
                <a:lnTo>
                  <a:pt x="25186" y="272806"/>
                </a:lnTo>
                <a:lnTo>
                  <a:pt x="28193" y="271272"/>
                </a:lnTo>
                <a:lnTo>
                  <a:pt x="31368" y="269748"/>
                </a:lnTo>
                <a:lnTo>
                  <a:pt x="36264" y="266954"/>
                </a:lnTo>
                <a:lnTo>
                  <a:pt x="33147" y="266954"/>
                </a:lnTo>
                <a:lnTo>
                  <a:pt x="23367" y="247269"/>
                </a:lnTo>
                <a:lnTo>
                  <a:pt x="46055" y="247269"/>
                </a:lnTo>
                <a:lnTo>
                  <a:pt x="63706" y="220352"/>
                </a:lnTo>
                <a:close/>
              </a:path>
              <a:path w="204470" h="279400">
                <a:moveTo>
                  <a:pt x="8519" y="258159"/>
                </a:moveTo>
                <a:lnTo>
                  <a:pt x="0" y="271145"/>
                </a:lnTo>
                <a:lnTo>
                  <a:pt x="15042" y="272137"/>
                </a:lnTo>
                <a:lnTo>
                  <a:pt x="14350" y="271907"/>
                </a:lnTo>
                <a:lnTo>
                  <a:pt x="11175" y="265557"/>
                </a:lnTo>
                <a:lnTo>
                  <a:pt x="8127" y="259334"/>
                </a:lnTo>
                <a:lnTo>
                  <a:pt x="8519" y="258159"/>
                </a:lnTo>
                <a:close/>
              </a:path>
              <a:path w="204470" h="279400">
                <a:moveTo>
                  <a:pt x="23367" y="247269"/>
                </a:moveTo>
                <a:lnTo>
                  <a:pt x="33147" y="266954"/>
                </a:lnTo>
                <a:lnTo>
                  <a:pt x="45109" y="248712"/>
                </a:lnTo>
                <a:lnTo>
                  <a:pt x="23367" y="247269"/>
                </a:lnTo>
                <a:close/>
              </a:path>
              <a:path w="204470" h="279400">
                <a:moveTo>
                  <a:pt x="45109" y="248712"/>
                </a:moveTo>
                <a:lnTo>
                  <a:pt x="33147" y="266954"/>
                </a:lnTo>
                <a:lnTo>
                  <a:pt x="36264" y="266954"/>
                </a:lnTo>
                <a:lnTo>
                  <a:pt x="55625" y="255905"/>
                </a:lnTo>
                <a:lnTo>
                  <a:pt x="64622" y="250007"/>
                </a:lnTo>
                <a:lnTo>
                  <a:pt x="45109" y="248712"/>
                </a:lnTo>
                <a:close/>
              </a:path>
              <a:path w="204470" h="279400">
                <a:moveTo>
                  <a:pt x="13794" y="250118"/>
                </a:moveTo>
                <a:lnTo>
                  <a:pt x="10667" y="251714"/>
                </a:lnTo>
                <a:lnTo>
                  <a:pt x="8519" y="258159"/>
                </a:lnTo>
                <a:lnTo>
                  <a:pt x="13794" y="250118"/>
                </a:lnTo>
                <a:close/>
              </a:path>
              <a:path w="204470" h="279400">
                <a:moveTo>
                  <a:pt x="72009" y="171704"/>
                </a:moveTo>
                <a:lnTo>
                  <a:pt x="64135" y="173355"/>
                </a:lnTo>
                <a:lnTo>
                  <a:pt x="13794" y="250118"/>
                </a:lnTo>
                <a:lnTo>
                  <a:pt x="16890" y="248539"/>
                </a:lnTo>
                <a:lnTo>
                  <a:pt x="18796" y="247650"/>
                </a:lnTo>
                <a:lnTo>
                  <a:pt x="41783" y="234569"/>
                </a:lnTo>
                <a:lnTo>
                  <a:pt x="63373" y="220599"/>
                </a:lnTo>
                <a:lnTo>
                  <a:pt x="63706" y="220352"/>
                </a:lnTo>
                <a:lnTo>
                  <a:pt x="81534" y="193167"/>
                </a:lnTo>
                <a:lnTo>
                  <a:pt x="85471" y="187325"/>
                </a:lnTo>
                <a:lnTo>
                  <a:pt x="83820" y="179451"/>
                </a:lnTo>
                <a:lnTo>
                  <a:pt x="77977" y="175514"/>
                </a:lnTo>
                <a:lnTo>
                  <a:pt x="72009" y="171704"/>
                </a:lnTo>
                <a:close/>
              </a:path>
              <a:path w="204470" h="279400">
                <a:moveTo>
                  <a:pt x="184403" y="0"/>
                </a:moveTo>
                <a:lnTo>
                  <a:pt x="171450" y="5334"/>
                </a:lnTo>
                <a:lnTo>
                  <a:pt x="168275" y="12700"/>
                </a:lnTo>
                <a:lnTo>
                  <a:pt x="170941" y="19177"/>
                </a:lnTo>
                <a:lnTo>
                  <a:pt x="173989" y="26797"/>
                </a:lnTo>
                <a:lnTo>
                  <a:pt x="176022" y="33401"/>
                </a:lnTo>
                <a:lnTo>
                  <a:pt x="177418" y="40132"/>
                </a:lnTo>
                <a:lnTo>
                  <a:pt x="178308" y="47117"/>
                </a:lnTo>
                <a:lnTo>
                  <a:pt x="178562" y="54229"/>
                </a:lnTo>
                <a:lnTo>
                  <a:pt x="178308" y="61722"/>
                </a:lnTo>
                <a:lnTo>
                  <a:pt x="168783" y="100584"/>
                </a:lnTo>
                <a:lnTo>
                  <a:pt x="145668" y="141732"/>
                </a:lnTo>
                <a:lnTo>
                  <a:pt x="118237" y="174371"/>
                </a:lnTo>
                <a:lnTo>
                  <a:pt x="83312" y="205867"/>
                </a:lnTo>
                <a:lnTo>
                  <a:pt x="63706" y="220352"/>
                </a:lnTo>
                <a:lnTo>
                  <a:pt x="45109" y="248712"/>
                </a:lnTo>
                <a:lnTo>
                  <a:pt x="99695" y="225171"/>
                </a:lnTo>
                <a:lnTo>
                  <a:pt x="137033" y="191516"/>
                </a:lnTo>
                <a:lnTo>
                  <a:pt x="167004" y="155575"/>
                </a:lnTo>
                <a:lnTo>
                  <a:pt x="188595" y="118745"/>
                </a:lnTo>
                <a:lnTo>
                  <a:pt x="201167" y="81153"/>
                </a:lnTo>
                <a:lnTo>
                  <a:pt x="203962" y="53086"/>
                </a:lnTo>
                <a:lnTo>
                  <a:pt x="203453" y="43815"/>
                </a:lnTo>
                <a:lnTo>
                  <a:pt x="191770" y="3175"/>
                </a:lnTo>
                <a:lnTo>
                  <a:pt x="184403" y="0"/>
                </a:lnTo>
                <a:close/>
              </a:path>
              <a:path w="204470" h="279400">
                <a:moveTo>
                  <a:pt x="46055" y="247269"/>
                </a:moveTo>
                <a:lnTo>
                  <a:pt x="23367" y="247269"/>
                </a:lnTo>
                <a:lnTo>
                  <a:pt x="45109" y="248712"/>
                </a:lnTo>
                <a:lnTo>
                  <a:pt x="46055" y="24726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86832" y="6223203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Gothic Uralic"/>
                <a:cs typeface="Gothic Uralic"/>
              </a:rPr>
              <a:t>k =</a:t>
            </a:r>
            <a:r>
              <a:rPr sz="1800" spc="-11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C00000"/>
                </a:solidFill>
                <a:latin typeface="Gothic Uralic"/>
                <a:cs typeface="Gothic Uralic"/>
              </a:rPr>
              <a:t>2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353C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3499</Words>
  <Application>Microsoft Office PowerPoint</Application>
  <PresentationFormat>自定义</PresentationFormat>
  <Paragraphs>721</Paragraphs>
  <Slides>54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Theme</vt:lpstr>
      <vt:lpstr>Programming for Engineers</vt:lpstr>
      <vt:lpstr>Previously</vt:lpstr>
      <vt:lpstr>Last week</vt:lpstr>
      <vt:lpstr>Today</vt:lpstr>
      <vt:lpstr>Recap: Arrays</vt:lpstr>
      <vt:lpstr>More Control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Practice time</vt:lpstr>
      <vt:lpstr>Using a loop in combination with an array</vt:lpstr>
      <vt:lpstr>Using a loop in combination with an array</vt:lpstr>
      <vt:lpstr>More control within loops</vt:lpstr>
      <vt:lpstr>Practice time</vt:lpstr>
      <vt:lpstr>Practice time</vt:lpstr>
      <vt:lpstr>Better programs with functions</vt:lpstr>
      <vt:lpstr>Better programs with functions</vt:lpstr>
      <vt:lpstr>Better programs with functions</vt:lpstr>
      <vt:lpstr>Better programs with functions</vt:lpstr>
      <vt:lpstr>Scope of variables</vt:lpstr>
      <vt:lpstr>Scope of variables</vt:lpstr>
      <vt:lpstr>Scope of variables</vt:lpstr>
      <vt:lpstr>Practice time</vt:lpstr>
      <vt:lpstr>More operators</vt:lpstr>
      <vt:lpstr>Errors</vt:lpstr>
      <vt:lpstr>Errors</vt:lpstr>
      <vt:lpstr>Errors</vt:lpstr>
      <vt:lpstr>Testing and Debugging</vt:lpstr>
      <vt:lpstr>Testing and Debugging</vt:lpstr>
      <vt:lpstr>幻灯片 45</vt:lpstr>
      <vt:lpstr>The debugger in DevC++</vt:lpstr>
      <vt:lpstr>The debugger in DevC++</vt:lpstr>
      <vt:lpstr>The debugger in DevC++</vt:lpstr>
      <vt:lpstr>Two- (and more-) dimensional arrays</vt:lpstr>
      <vt:lpstr>Recap: Addressing simple arrays</vt:lpstr>
      <vt:lpstr>Addressing a two-dimensional array</vt:lpstr>
      <vt:lpstr>Practice time</vt:lpstr>
      <vt:lpstr>Read</vt:lpstr>
      <vt:lpstr>幻灯片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PfE</dc:title>
  <dc:creator>Ronald Grau</dc:creator>
  <cp:lastModifiedBy>DELL</cp:lastModifiedBy>
  <cp:revision>4</cp:revision>
  <dcterms:created xsi:type="dcterms:W3CDTF">2020-08-24T01:03:00Z</dcterms:created>
  <dcterms:modified xsi:type="dcterms:W3CDTF">2020-11-13T02:14:31Z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2020-08-24T00:00:00Z</vt:filetime>
  </property>
  <property fmtid="{D5CDD505-2E9C-101B-9397-08002B2CF9AE}" pid="5" name="KSOProductBuildVer">
    <vt:lpwstr>2052-11.1.0.10000</vt:lpwstr>
  </property>
</Properties>
</file>